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9753600" cx="13004800"/>
  <p:notesSz cx="6858000" cy="9144000"/>
  <p:embeddedFontLst>
    <p:embeddedFont>
      <p:font typeface="Proxima Nova"/>
      <p:regular r:id="rId27"/>
      <p:bold r:id="rId28"/>
      <p:italic r:id="rId29"/>
      <p:boldItalic r:id="rId30"/>
    </p:embeddedFont>
    <p:embeddedFont>
      <p:font typeface="Proxima Nova Extrabold"/>
      <p:bold r:id="rId31"/>
    </p:embeddedFont>
    <p:embeddedFont>
      <p:font typeface="Proxima Nova Semibold"/>
      <p:regular r:id="rId32"/>
      <p:bold r:id="rId33"/>
      <p:boldItalic r:id="rId34"/>
    </p:embeddedFont>
    <p:embeddedFont>
      <p:font typeface="Helvetica Neue"/>
      <p:regular r:id="rId35"/>
      <p:bold r:id="rId36"/>
      <p:italic r:id="rId37"/>
      <p:boldItalic r:id="rId38"/>
    </p:embeddedFont>
    <p:embeddedFont>
      <p:font typeface="Helvetica Neue Light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18CAD25-F8CB-4297-91B9-63B4E5C1DE4D}">
  <a:tblStyle styleId="{418CAD25-F8CB-4297-91B9-63B4E5C1DE4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Light-bold.fntdata"/><Relationship Id="rId20" Type="http://schemas.openxmlformats.org/officeDocument/2006/relationships/slide" Target="slides/slide15.xml"/><Relationship Id="rId42" Type="http://schemas.openxmlformats.org/officeDocument/2006/relationships/font" Target="fonts/HelveticaNeueLight-boldItalic.fntdata"/><Relationship Id="rId41" Type="http://schemas.openxmlformats.org/officeDocument/2006/relationships/font" Target="fonts/HelveticaNeueLight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ProximaNova-bold.fntdata"/><Relationship Id="rId27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roximaNovaExtrabold-bold.fntdata"/><Relationship Id="rId30" Type="http://schemas.openxmlformats.org/officeDocument/2006/relationships/font" Target="fonts/ProximaNova-boldItalic.fntdata"/><Relationship Id="rId11" Type="http://schemas.openxmlformats.org/officeDocument/2006/relationships/slide" Target="slides/slide6.xml"/><Relationship Id="rId33" Type="http://schemas.openxmlformats.org/officeDocument/2006/relationships/font" Target="fonts/ProximaNovaSemibold-bold.fntdata"/><Relationship Id="rId10" Type="http://schemas.openxmlformats.org/officeDocument/2006/relationships/slide" Target="slides/slide5.xml"/><Relationship Id="rId32" Type="http://schemas.openxmlformats.org/officeDocument/2006/relationships/font" Target="fonts/ProximaNovaSemibold-regular.fntdata"/><Relationship Id="rId13" Type="http://schemas.openxmlformats.org/officeDocument/2006/relationships/slide" Target="slides/slide8.xml"/><Relationship Id="rId35" Type="http://schemas.openxmlformats.org/officeDocument/2006/relationships/font" Target="fonts/HelveticaNeue-regular.fntdata"/><Relationship Id="rId12" Type="http://schemas.openxmlformats.org/officeDocument/2006/relationships/slide" Target="slides/slide7.xml"/><Relationship Id="rId34" Type="http://schemas.openxmlformats.org/officeDocument/2006/relationships/font" Target="fonts/ProximaNovaSemibold-boldItalic.fntdata"/><Relationship Id="rId15" Type="http://schemas.openxmlformats.org/officeDocument/2006/relationships/slide" Target="slides/slide10.xml"/><Relationship Id="rId37" Type="http://schemas.openxmlformats.org/officeDocument/2006/relationships/font" Target="fonts/HelveticaNeue-italic.fntdata"/><Relationship Id="rId14" Type="http://schemas.openxmlformats.org/officeDocument/2006/relationships/slide" Target="slides/slide9.xml"/><Relationship Id="rId36" Type="http://schemas.openxmlformats.org/officeDocument/2006/relationships/font" Target="fonts/HelveticaNeue-bold.fntdata"/><Relationship Id="rId17" Type="http://schemas.openxmlformats.org/officeDocument/2006/relationships/slide" Target="slides/slide12.xml"/><Relationship Id="rId39" Type="http://schemas.openxmlformats.org/officeDocument/2006/relationships/font" Target="fonts/HelveticaNeueLight-regular.fntdata"/><Relationship Id="rId16" Type="http://schemas.openxmlformats.org/officeDocument/2006/relationships/slide" Target="slides/slide11.xml"/><Relationship Id="rId38" Type="http://schemas.openxmlformats.org/officeDocument/2006/relationships/font" Target="fonts/HelveticaNeue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ff5528dd1_0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8ff5528dd1_0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d76c2251a_0_1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8d76c2251a_0_1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606fe851b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8606fe851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7adb54e41_1_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87adb54e41_1_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87adb54e41_1_1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87adb54e41_1_1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7adb54e41_1_18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87adb54e41_1_1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8d76c2251a_0_1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8d76c2251a_0_1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7a7fdb890_0_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87a7fdb890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d76c2251a_0_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8d76c2251a_0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ff5528dd1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8ff5528dd1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заголовок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">
  <p:cSld name="Цитата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i="1" sz="2400"/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2" type="body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">
  <p:cSld name="Фото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>
            <p:ph idx="2" type="pic"/>
          </p:nvPr>
        </p:nvSpPr>
        <p:spPr>
          <a:xfrm>
            <a:off x="-949853" y="0"/>
            <a:ext cx="14904506" cy="99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>
  <p:cSld name="Пустой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 — горизонтально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>
            <p:ph idx="2" type="pic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 — по центру">
  <p:cSld name="Заголовок — по центру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 — вертикально">
  <p:cSld name="Фото — вертикально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>
            <p:ph idx="2" type="pic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 — сверху">
  <p:cSld name="Заголовок — сверху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ункты">
  <p:cSld name="Заголовок и пункты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94335" lvl="0" marL="457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пункты и фото">
  <p:cSld name="Заголовок, пункты и фото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>
            <p:ph idx="2" type="pic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" type="body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8641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1pPr>
            <a:lvl2pPr indent="-48641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2pPr>
            <a:lvl3pPr indent="-48641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3pPr>
            <a:lvl4pPr indent="-486410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4pPr>
            <a:lvl5pPr indent="-486410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нкты">
  <p:cSld name="Пункты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" type="body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94335" lvl="0" marL="457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 (3 шт.)">
  <p:cSld name="Фото (3 шт.)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/>
          <p:nvPr>
            <p:ph idx="2" type="pic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3" name="Google Shape;43;p10"/>
          <p:cNvSpPr/>
          <p:nvPr>
            <p:ph idx="3" type="pic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4" name="Google Shape;44;p10"/>
          <p:cNvSpPr/>
          <p:nvPr>
            <p:ph idx="4" type="pic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52324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2324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23239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23239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23239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hyperlink" Target="mailto:info@proactivity.ru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hyperlink" Target="mailto:info@proactivity.ru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14.png"/><Relationship Id="rId7" Type="http://schemas.openxmlformats.org/officeDocument/2006/relationships/image" Target="../media/image8.png"/><Relationship Id="rId8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hyperlink" Target="mailto:info@proactivity.ru" TargetMode="External"/><Relationship Id="rId5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hyperlink" Target="mailto:info@proactivity.ru" TargetMode="External"/><Relationship Id="rId5" Type="http://schemas.openxmlformats.org/officeDocument/2006/relationships/image" Target="../media/image11.jpg"/><Relationship Id="rId6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hyperlink" Target="mailto:info@proactivity.ru" TargetMode="External"/><Relationship Id="rId9" Type="http://schemas.openxmlformats.org/officeDocument/2006/relationships/image" Target="../media/image14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Relationship Id="rId7" Type="http://schemas.openxmlformats.org/officeDocument/2006/relationships/image" Target="../media/image15.png"/><Relationship Id="rId8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image" Target="../media/image9.png"/><Relationship Id="rId7" Type="http://schemas.openxmlformats.org/officeDocument/2006/relationships/hyperlink" Target="mailto:info@proactivity.ru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orkspace.ru" TargetMode="External"/><Relationship Id="rId4" Type="http://schemas.openxmlformats.org/officeDocument/2006/relationships/image" Target="../media/image9.png"/><Relationship Id="rId5" Type="http://schemas.openxmlformats.org/officeDocument/2006/relationships/hyperlink" Target="mailto:info@proactivity.ru" TargetMode="External"/><Relationship Id="rId6" Type="http://schemas.openxmlformats.org/officeDocument/2006/relationships/image" Target="../media/image2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hyperlink" Target="mailto:info@proactivity.ru" TargetMode="External"/><Relationship Id="rId5" Type="http://schemas.openxmlformats.org/officeDocument/2006/relationships/image" Target="../media/image29.png"/><Relationship Id="rId6" Type="http://schemas.openxmlformats.org/officeDocument/2006/relationships/image" Target="../media/image27.png"/><Relationship Id="rId7" Type="http://schemas.openxmlformats.org/officeDocument/2006/relationships/image" Target="../media/image25.png"/><Relationship Id="rId8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hyperlink" Target="mailto:info@proactivity.ru" TargetMode="External"/><Relationship Id="rId5" Type="http://schemas.openxmlformats.org/officeDocument/2006/relationships/image" Target="../media/image30.png"/><Relationship Id="rId6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hyperlink" Target="mailto:info@proactivity.ru" TargetMode="Externa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5.xml"/><Relationship Id="rId12" Type="http://schemas.openxmlformats.org/officeDocument/2006/relationships/slide" Target="/ppt/slides/slide1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slide" Target="/ppt/slides/slide3.xml"/><Relationship Id="rId9" Type="http://schemas.openxmlformats.org/officeDocument/2006/relationships/slide" Target="/ppt/slides/slide8.xml"/><Relationship Id="rId15" Type="http://schemas.openxmlformats.org/officeDocument/2006/relationships/slide" Target="/ppt/slides/slide18.xml"/><Relationship Id="rId14" Type="http://schemas.openxmlformats.org/officeDocument/2006/relationships/slide" Target="/ppt/slides/slide16.xml"/><Relationship Id="rId17" Type="http://schemas.openxmlformats.org/officeDocument/2006/relationships/slide" Target="/ppt/slides/slide21.xml"/><Relationship Id="rId16" Type="http://schemas.openxmlformats.org/officeDocument/2006/relationships/slide" Target="/ppt/slides/slide19.xml"/><Relationship Id="rId5" Type="http://schemas.openxmlformats.org/officeDocument/2006/relationships/slide" Target="/ppt/slides/slide5.xml"/><Relationship Id="rId6" Type="http://schemas.openxmlformats.org/officeDocument/2006/relationships/slide" Target="/ppt/slides/slide5.xml"/><Relationship Id="rId18" Type="http://schemas.openxmlformats.org/officeDocument/2006/relationships/hyperlink" Target="mailto:info@proactivity.ru" TargetMode="External"/><Relationship Id="rId7" Type="http://schemas.openxmlformats.org/officeDocument/2006/relationships/slide" Target="/ppt/slides/slide6.xml"/><Relationship Id="rId8" Type="http://schemas.openxmlformats.org/officeDocument/2006/relationships/slide" Target="/ppt/slides/slide7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hyperlink" Target="mailto:info@proactivity.ru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hyperlink" Target="mailto:info@proactivity.ru" TargetMode="External"/><Relationship Id="rId4" Type="http://schemas.openxmlformats.org/officeDocument/2006/relationships/image" Target="../media/image24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hyperlink" Target="mailto:info@proactivity.ru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hyperlink" Target="mailto:info@proactivity.ru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hyperlink" Target="mailto:info@proactivity.ru" TargetMode="External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hyperlink" Target="mailto:info@proactivity.ru" TargetMode="External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hyperlink" Target="mailto:info@proactivity.ru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hyperlink" Target="mailto:info@proactivity.ru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hyperlink" Target="mailto:info@proactivity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19075" y="0"/>
            <a:ext cx="13004700" cy="9753600"/>
          </a:xfrm>
          <a:prstGeom prst="rect">
            <a:avLst/>
          </a:prstGeom>
          <a:solidFill>
            <a:srgbClr val="001F3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>
            <p:ph idx="4294967295" type="ctrTitle"/>
          </p:nvPr>
        </p:nvSpPr>
        <p:spPr>
          <a:xfrm>
            <a:off x="550225" y="2826850"/>
            <a:ext cx="10265400" cy="20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Proxima Nova"/>
              <a:buNone/>
            </a:pPr>
            <a:r>
              <a:rPr lang="en-US" sz="45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SMM для компании «ДомВсем139»</a:t>
            </a:r>
            <a:endParaRPr sz="450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descr="laurel.png"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9086" y="6741880"/>
            <a:ext cx="595053" cy="59505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713675" y="7330875"/>
            <a:ext cx="2145900" cy="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ТОП-3 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SMM-агентств</a:t>
            </a:r>
            <a:r>
              <a:rPr b="0" i="0" lang="en-US" sz="15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в г. Казань</a:t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3503461" y="7383609"/>
            <a:ext cx="2596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ТОП-10 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SMM-агентств </a:t>
            </a:r>
            <a:r>
              <a:rPr b="0" i="0" lang="en-US" sz="15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в категории «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Ремонт и строительство</a:t>
            </a:r>
            <a:r>
              <a:rPr b="0" i="0" lang="en-US" sz="15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»</a:t>
            </a:r>
            <a:endParaRPr/>
          </a:p>
        </p:txBody>
      </p:sp>
      <p:pic>
        <p:nvPicPr>
          <p:cNvPr descr="laurel.png" id="64" name="Google Shape;6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9057" y="6731710"/>
            <a:ext cx="605585" cy="605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.png" id="65" name="Google Shape;65;p14"/>
          <p:cNvPicPr preferRelativeResize="0"/>
          <p:nvPr/>
        </p:nvPicPr>
        <p:blipFill rotWithShape="1">
          <a:blip r:embed="rId4">
            <a:alphaModFix/>
          </a:blip>
          <a:srcRect b="36610" l="12633" r="62221" t="36610"/>
          <a:stretch/>
        </p:blipFill>
        <p:spPr>
          <a:xfrm>
            <a:off x="436943" y="322939"/>
            <a:ext cx="2256325" cy="70218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3368150" y="8152163"/>
            <a:ext cx="28674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roxima Nova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Рейтинг Рунета</a:t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352914" y="8152163"/>
            <a:ext cx="28674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roxima Nova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CMS Magazine</a:t>
            </a:r>
            <a:endParaRPr/>
          </a:p>
        </p:txBody>
      </p:sp>
      <p:sp>
        <p:nvSpPr>
          <p:cNvPr id="68" name="Google Shape;68;p14"/>
          <p:cNvSpPr txBox="1"/>
          <p:nvPr>
            <p:ph idx="4294967295" type="ctrTitle"/>
          </p:nvPr>
        </p:nvSpPr>
        <p:spPr>
          <a:xfrm>
            <a:off x="550225" y="2338190"/>
            <a:ext cx="53574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roxima Nova"/>
              <a:buNone/>
            </a:pPr>
            <a:r>
              <a:rPr b="1" lang="en-US" sz="2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Коммерческое предложение </a:t>
            </a:r>
            <a:endParaRPr b="1" sz="2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9310" y="7838000"/>
            <a:ext cx="1943507" cy="70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73413" y="7838003"/>
            <a:ext cx="1943525" cy="69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86975" y="4010759"/>
            <a:ext cx="972600" cy="9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0225" y="4010763"/>
            <a:ext cx="972600" cy="9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23725" y="4010775"/>
            <a:ext cx="972600" cy="97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>
            <p:ph idx="4294967295" type="ctrTitle"/>
          </p:nvPr>
        </p:nvSpPr>
        <p:spPr>
          <a:xfrm>
            <a:off x="588669" y="54410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Состав работ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91" name="Google Shape;191;p23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193" name="Google Shape;193;p23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5" name="Google Shape;195;p23"/>
          <p:cNvSpPr txBox="1"/>
          <p:nvPr>
            <p:ph idx="4294967295" type="subTitle"/>
          </p:nvPr>
        </p:nvSpPr>
        <p:spPr>
          <a:xfrm>
            <a:off x="589800" y="2081325"/>
            <a:ext cx="88983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Все работы по проекту разделяются на следующие составляющие:</a:t>
            </a:r>
            <a:endParaRPr/>
          </a:p>
        </p:txBody>
      </p:sp>
      <p:sp>
        <p:nvSpPr>
          <p:cNvPr id="196" name="Google Shape;196;p23"/>
          <p:cNvSpPr txBox="1"/>
          <p:nvPr>
            <p:ph idx="4294967295" type="subTitle"/>
          </p:nvPr>
        </p:nvSpPr>
        <p:spPr>
          <a:xfrm>
            <a:off x="589800" y="3334425"/>
            <a:ext cx="5765100" cy="23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9. Форумы</a:t>
            </a:r>
            <a:endParaRPr b="1"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Работа с популярными тематическими форумами, где присутствует целевая аудитория.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7" name="Google Shape;197;p23"/>
          <p:cNvSpPr txBox="1"/>
          <p:nvPr>
            <p:ph idx="4294967295" type="subTitle"/>
          </p:nvPr>
        </p:nvSpPr>
        <p:spPr>
          <a:xfrm>
            <a:off x="589800" y="5939750"/>
            <a:ext cx="5765100" cy="19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11. Аналитика</a:t>
            </a:r>
            <a:endParaRPr b="1"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Сбор и анализ статистики.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Формирование гипотез.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Подготовка рекомендаций.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8" name="Google Shape;198;p23"/>
          <p:cNvSpPr txBox="1"/>
          <p:nvPr>
            <p:ph idx="4294967295" type="subTitle"/>
          </p:nvPr>
        </p:nvSpPr>
        <p:spPr>
          <a:xfrm>
            <a:off x="6802625" y="3334425"/>
            <a:ext cx="5765100" cy="27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latin typeface="Proxima Nova"/>
                <a:ea typeface="Proxima Nova"/>
                <a:cs typeface="Proxima Nova"/>
                <a:sym typeface="Proxima Nova"/>
              </a:rPr>
              <a:t>10. SMO</a:t>
            </a:r>
            <a:endParaRPr b="1"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•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Оптимизация сайта под социальные сети.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9" name="Google Shape;199;p23"/>
          <p:cNvSpPr txBox="1"/>
          <p:nvPr>
            <p:ph idx="4294967295" type="subTitle"/>
          </p:nvPr>
        </p:nvSpPr>
        <p:spPr>
          <a:xfrm>
            <a:off x="6802625" y="5939750"/>
            <a:ext cx="6015900" cy="19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12. Контент-маркетинг</a:t>
            </a:r>
            <a:endParaRPr b="1"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Публикации материалов в интернет-изданиях, блог-платформах и других площадках.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/>
          <p:nvPr>
            <p:ph idx="4294967295" type="ctrTitle"/>
          </p:nvPr>
        </p:nvSpPr>
        <p:spPr>
          <a:xfrm>
            <a:off x="588669" y="54410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Площадки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205" name="Google Shape;205;p24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p24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207" name="Google Shape;207;p24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4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9" name="Google Shape;209;p24"/>
          <p:cNvSpPr txBox="1"/>
          <p:nvPr>
            <p:ph idx="4294967295" type="subTitle"/>
          </p:nvPr>
        </p:nvSpPr>
        <p:spPr>
          <a:xfrm>
            <a:off x="589800" y="2081325"/>
            <a:ext cx="8898300" cy="13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Итак, еще раз перечислим площадки, с которыми мы будем вести работу: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0" name="Google Shape;21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788" y="3746697"/>
            <a:ext cx="1494375" cy="149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86800" y="3746675"/>
            <a:ext cx="1494375" cy="149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83800" y="3746675"/>
            <a:ext cx="1494375" cy="149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55975" y="3961800"/>
            <a:ext cx="3622647" cy="1023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/>
          <p:nvPr>
            <p:ph idx="4294967295" type="ctrTitle"/>
          </p:nvPr>
        </p:nvSpPr>
        <p:spPr>
          <a:xfrm>
            <a:off x="588669" y="54405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Проектная команда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219" name="Google Shape;219;p25"/>
          <p:cNvSpPr txBox="1"/>
          <p:nvPr>
            <p:ph idx="4294967295" type="subTitle"/>
          </p:nvPr>
        </p:nvSpPr>
        <p:spPr>
          <a:xfrm>
            <a:off x="589801" y="1631800"/>
            <a:ext cx="76116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b="0" i="0" lang="en-US" sz="23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Наш вашим проектом будут работать:</a:t>
            </a:r>
            <a:endParaRPr/>
          </a:p>
        </p:txBody>
      </p:sp>
      <p:sp>
        <p:nvSpPr>
          <p:cNvPr id="220" name="Google Shape;220;p25"/>
          <p:cNvSpPr txBox="1"/>
          <p:nvPr/>
        </p:nvSpPr>
        <p:spPr>
          <a:xfrm>
            <a:off x="2211125" y="4839013"/>
            <a:ext cx="5825700" cy="21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Всегда на связи. Вовремя отвечаю на вопросы и реагирую на любые пожелания, организуя работу специалистов.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1" name="Google Shape;221;p25"/>
          <p:cNvSpPr txBox="1"/>
          <p:nvPr/>
        </p:nvSpPr>
        <p:spPr>
          <a:xfrm>
            <a:off x="2211125" y="3774281"/>
            <a:ext cx="33798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Катя Логвинова</a:t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2100"/>
              <a:buFont typeface="Proxima Nova"/>
              <a:buNone/>
            </a:pPr>
            <a:r>
              <a:rPr lang="en-US" sz="1800">
                <a:solidFill>
                  <a:srgbClr val="071F2E"/>
                </a:solidFill>
                <a:latin typeface="Proxima Nova"/>
                <a:ea typeface="Proxima Nova"/>
                <a:cs typeface="Proxima Nova"/>
                <a:sym typeface="Proxima Nova"/>
              </a:rPr>
              <a:t>Аккаунт-менеджер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t/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2" name="Google Shape;222;p25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3" name="Google Shape;223;p25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224" name="Google Shape;224;p25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5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6" name="Google Shape;22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5925" y="3376400"/>
            <a:ext cx="3838547" cy="550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5"/>
          <p:cNvSpPr txBox="1"/>
          <p:nvPr/>
        </p:nvSpPr>
        <p:spPr>
          <a:xfrm>
            <a:off x="1312200" y="4469850"/>
            <a:ext cx="7917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b="1" lang="en-US" sz="10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“</a:t>
            </a:r>
            <a:endParaRPr b="1" sz="10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/>
          <p:nvPr>
            <p:ph idx="4294967295" type="ctrTitle"/>
          </p:nvPr>
        </p:nvSpPr>
        <p:spPr>
          <a:xfrm>
            <a:off x="588669" y="54405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Проектная команда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233" name="Google Shape;233;p26"/>
          <p:cNvSpPr txBox="1"/>
          <p:nvPr>
            <p:ph idx="4294967295" type="subTitle"/>
          </p:nvPr>
        </p:nvSpPr>
        <p:spPr>
          <a:xfrm>
            <a:off x="589801" y="1631800"/>
            <a:ext cx="76116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b="0" i="0" lang="en-US" sz="23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Наш вашим проектом будут работать:</a:t>
            </a:r>
            <a:endParaRPr/>
          </a:p>
        </p:txBody>
      </p:sp>
      <p:sp>
        <p:nvSpPr>
          <p:cNvPr id="234" name="Google Shape;234;p26"/>
          <p:cNvSpPr txBox="1"/>
          <p:nvPr/>
        </p:nvSpPr>
        <p:spPr>
          <a:xfrm>
            <a:off x="1884525" y="4227700"/>
            <a:ext cx="4070700" cy="21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«Знаю на “отлично” привычки пользователей и самые эффективные приемы для популярных соц. сетей.»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5" name="Google Shape;235;p26"/>
          <p:cNvSpPr txBox="1"/>
          <p:nvPr/>
        </p:nvSpPr>
        <p:spPr>
          <a:xfrm>
            <a:off x="1884525" y="3162956"/>
            <a:ext cx="33798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Кирилл Кряжев</a:t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2100"/>
              <a:buFont typeface="Proxima Nova"/>
              <a:buNone/>
            </a:pPr>
            <a:r>
              <a:rPr lang="en-US" sz="1800">
                <a:solidFill>
                  <a:srgbClr val="071F2E"/>
                </a:solidFill>
                <a:latin typeface="Proxima Nova"/>
                <a:ea typeface="Proxima Nova"/>
                <a:cs typeface="Proxima Nova"/>
                <a:sym typeface="Proxima Nova"/>
              </a:rPr>
              <a:t>Специалист по SMM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t/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6" name="Google Shape;236;p26"/>
          <p:cNvSpPr txBox="1"/>
          <p:nvPr/>
        </p:nvSpPr>
        <p:spPr>
          <a:xfrm>
            <a:off x="7869575" y="4227700"/>
            <a:ext cx="4070700" cy="21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«Залог успешной рекламы – сбор и анализ показателей. Только владея данными, можно строить и проверять гипотезы.»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7" name="Google Shape;237;p26"/>
          <p:cNvSpPr txBox="1"/>
          <p:nvPr/>
        </p:nvSpPr>
        <p:spPr>
          <a:xfrm>
            <a:off x="7869575" y="3162956"/>
            <a:ext cx="33798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Дмитрий Боровик</a:t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2100"/>
              <a:buFont typeface="Proxima Nova"/>
              <a:buNone/>
            </a:pPr>
            <a:r>
              <a:rPr lang="en-US" sz="1800">
                <a:solidFill>
                  <a:srgbClr val="071F2E"/>
                </a:solidFill>
                <a:latin typeface="Proxima Nova"/>
                <a:ea typeface="Proxima Nova"/>
                <a:cs typeface="Proxima Nova"/>
                <a:sym typeface="Proxima Nova"/>
              </a:rPr>
              <a:t>Веб-аналитик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t/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8" name="Google Shape;238;p26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Google Shape;239;p26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240" name="Google Shape;240;p26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6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2" name="Google Shape;24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675" y="3283796"/>
            <a:ext cx="1176300" cy="1176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3" name="Google Shape;243;p26"/>
          <p:cNvPicPr preferRelativeResize="0"/>
          <p:nvPr/>
        </p:nvPicPr>
        <p:blipFill rotWithShape="1">
          <a:blip r:embed="rId6">
            <a:alphaModFix/>
          </a:blip>
          <a:srcRect b="13741" l="0" r="0" t="0"/>
          <a:stretch/>
        </p:blipFill>
        <p:spPr>
          <a:xfrm>
            <a:off x="6586550" y="3244523"/>
            <a:ext cx="1176300" cy="1176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"/>
          <p:cNvSpPr txBox="1"/>
          <p:nvPr>
            <p:ph idx="4294967295" type="ctrTitle"/>
          </p:nvPr>
        </p:nvSpPr>
        <p:spPr>
          <a:xfrm>
            <a:off x="588669" y="545652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Наш опыт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249" name="Google Shape;249;p27"/>
          <p:cNvSpPr txBox="1"/>
          <p:nvPr>
            <p:ph idx="4294967295" type="subTitle"/>
          </p:nvPr>
        </p:nvSpPr>
        <p:spPr>
          <a:xfrm>
            <a:off x="589800" y="1913975"/>
            <a:ext cx="79650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Работа с</a:t>
            </a:r>
            <a:r>
              <a:rPr b="0" i="0" lang="en-US" sz="23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 прочими проект</a:t>
            </a: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ами</a:t>
            </a:r>
            <a:r>
              <a:rPr b="0" i="0" lang="en-US" sz="23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 из сферы </a:t>
            </a: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строительства</a:t>
            </a:r>
            <a:r>
              <a:rPr b="0" i="0" lang="en-US" sz="23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/>
          </a:p>
        </p:txBody>
      </p:sp>
      <p:sp>
        <p:nvSpPr>
          <p:cNvPr id="250" name="Google Shape;250;p27"/>
          <p:cNvSpPr txBox="1"/>
          <p:nvPr/>
        </p:nvSpPr>
        <p:spPr>
          <a:xfrm>
            <a:off x="680925" y="4134250"/>
            <a:ext cx="13596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b="1" lang="en-US" sz="2700">
                <a:solidFill>
                  <a:srgbClr val="56759D"/>
                </a:solidFill>
                <a:latin typeface="Proxima Nova"/>
                <a:ea typeface="Proxima Nova"/>
                <a:cs typeface="Proxima Nova"/>
                <a:sym typeface="Proxima Nova"/>
              </a:rPr>
              <a:t>2 530</a:t>
            </a:r>
            <a:endParaRPr b="1" sz="2700">
              <a:solidFill>
                <a:srgbClr val="56759D"/>
              </a:solidFill>
            </a:endParaRPr>
          </a:p>
        </p:txBody>
      </p:sp>
      <p:sp>
        <p:nvSpPr>
          <p:cNvPr id="251" name="Google Shape;251;p27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Google Shape;252;p27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253" name="Google Shape;253;p27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7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5" name="Google Shape;255;p27"/>
          <p:cNvSpPr txBox="1"/>
          <p:nvPr>
            <p:ph idx="4294967295" type="subTitle"/>
          </p:nvPr>
        </p:nvSpPr>
        <p:spPr>
          <a:xfrm>
            <a:off x="589800" y="2969675"/>
            <a:ext cx="3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b="1" lang="en-US" sz="21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Строительная компания</a:t>
            </a:r>
            <a:endParaRPr b="1" sz="2100"/>
          </a:p>
        </p:txBody>
      </p:sp>
      <p:sp>
        <p:nvSpPr>
          <p:cNvPr id="256" name="Google Shape;256;p27"/>
          <p:cNvSpPr txBox="1"/>
          <p:nvPr>
            <p:ph idx="4294967295" type="subTitle"/>
          </p:nvPr>
        </p:nvSpPr>
        <p:spPr>
          <a:xfrm>
            <a:off x="589800" y="3405300"/>
            <a:ext cx="3616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b="1" lang="en-US" sz="3400">
                <a:solidFill>
                  <a:srgbClr val="56759D"/>
                </a:solidFill>
                <a:latin typeface="Proxima Nova"/>
                <a:ea typeface="Proxima Nova"/>
                <a:cs typeface="Proxima Nova"/>
                <a:sym typeface="Proxima Nova"/>
              </a:rPr>
              <a:t>«СтройДом73»</a:t>
            </a:r>
            <a:endParaRPr b="1" sz="3400">
              <a:solidFill>
                <a:srgbClr val="56759D"/>
              </a:solidFill>
            </a:endParaRPr>
          </a:p>
        </p:txBody>
      </p:sp>
      <p:sp>
        <p:nvSpPr>
          <p:cNvPr id="257" name="Google Shape;257;p27"/>
          <p:cNvSpPr txBox="1"/>
          <p:nvPr/>
        </p:nvSpPr>
        <p:spPr>
          <a:xfrm>
            <a:off x="2262500" y="4134250"/>
            <a:ext cx="13596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b="1" lang="en-US" sz="2700">
                <a:latin typeface="Proxima Nova"/>
                <a:ea typeface="Proxima Nova"/>
                <a:cs typeface="Proxima Nova"/>
                <a:sym typeface="Proxima Nova"/>
              </a:rPr>
              <a:t>3 273</a:t>
            </a:r>
            <a:endParaRPr b="1" sz="2700"/>
          </a:p>
        </p:txBody>
      </p:sp>
      <p:sp>
        <p:nvSpPr>
          <p:cNvPr id="258" name="Google Shape;258;p27"/>
          <p:cNvSpPr txBox="1"/>
          <p:nvPr>
            <p:ph idx="4294967295" type="subTitle"/>
          </p:nvPr>
        </p:nvSpPr>
        <p:spPr>
          <a:xfrm>
            <a:off x="588675" y="4514413"/>
            <a:ext cx="1544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1800">
                <a:solidFill>
                  <a:srgbClr val="56759D"/>
                </a:solidFill>
                <a:latin typeface="Proxima Nova"/>
                <a:ea typeface="Proxima Nova"/>
                <a:cs typeface="Proxima Nova"/>
                <a:sym typeface="Proxima Nova"/>
              </a:rPr>
              <a:t>подписчиков</a:t>
            </a:r>
            <a:endParaRPr sz="1800">
              <a:solidFill>
                <a:srgbClr val="56759D"/>
              </a:solidFill>
            </a:endParaRPr>
          </a:p>
        </p:txBody>
      </p:sp>
      <p:sp>
        <p:nvSpPr>
          <p:cNvPr id="259" name="Google Shape;259;p27"/>
          <p:cNvSpPr txBox="1"/>
          <p:nvPr>
            <p:ph idx="4294967295" type="subTitle"/>
          </p:nvPr>
        </p:nvSpPr>
        <p:spPr>
          <a:xfrm>
            <a:off x="2170250" y="4514413"/>
            <a:ext cx="1544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1800">
                <a:latin typeface="Proxima Nova"/>
                <a:ea typeface="Proxima Nova"/>
                <a:cs typeface="Proxima Nova"/>
                <a:sym typeface="Proxima Nova"/>
              </a:rPr>
              <a:t>подписчика</a:t>
            </a:r>
            <a:endParaRPr sz="1800"/>
          </a:p>
        </p:txBody>
      </p:sp>
      <p:pic>
        <p:nvPicPr>
          <p:cNvPr id="260" name="Google Shape;26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8450" y="2986102"/>
            <a:ext cx="7964999" cy="4379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58000" y="2199775"/>
            <a:ext cx="1285875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2550" y="6895100"/>
            <a:ext cx="11498474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7"/>
          <p:cNvSpPr txBox="1"/>
          <p:nvPr/>
        </p:nvSpPr>
        <p:spPr>
          <a:xfrm>
            <a:off x="3690975" y="4134250"/>
            <a:ext cx="13596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b="1" lang="en-US" sz="2700">
                <a:solidFill>
                  <a:srgbClr val="E15241"/>
                </a:solidFill>
                <a:latin typeface="Proxima Nova"/>
                <a:ea typeface="Proxima Nova"/>
                <a:cs typeface="Proxima Nova"/>
                <a:sym typeface="Proxima Nova"/>
              </a:rPr>
              <a:t>1 204</a:t>
            </a:r>
            <a:endParaRPr b="1" sz="2700">
              <a:solidFill>
                <a:srgbClr val="E15241"/>
              </a:solidFill>
            </a:endParaRPr>
          </a:p>
        </p:txBody>
      </p:sp>
      <p:sp>
        <p:nvSpPr>
          <p:cNvPr id="264" name="Google Shape;264;p27"/>
          <p:cNvSpPr txBox="1"/>
          <p:nvPr>
            <p:ph idx="4294967295" type="subTitle"/>
          </p:nvPr>
        </p:nvSpPr>
        <p:spPr>
          <a:xfrm>
            <a:off x="3598725" y="4514413"/>
            <a:ext cx="1544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1800">
                <a:solidFill>
                  <a:srgbClr val="E15241"/>
                </a:solidFill>
                <a:latin typeface="Proxima Nova"/>
                <a:ea typeface="Proxima Nova"/>
                <a:cs typeface="Proxima Nova"/>
                <a:sym typeface="Proxima Nova"/>
              </a:rPr>
              <a:t>подписчика</a:t>
            </a:r>
            <a:endParaRPr sz="1800">
              <a:solidFill>
                <a:srgbClr val="E15241"/>
              </a:solidFill>
            </a:endParaRPr>
          </a:p>
        </p:txBody>
      </p:sp>
      <p:pic>
        <p:nvPicPr>
          <p:cNvPr id="265" name="Google Shape;265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1325" y="4937161"/>
            <a:ext cx="738807" cy="738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72900" y="4937150"/>
            <a:ext cx="738807" cy="738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01368" y="4938425"/>
            <a:ext cx="738807" cy="738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"/>
          <p:cNvSpPr txBox="1"/>
          <p:nvPr>
            <p:ph idx="4294967295" type="ctrTitle"/>
          </p:nvPr>
        </p:nvSpPr>
        <p:spPr>
          <a:xfrm>
            <a:off x="588669" y="54560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Наши клиенты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descr="rr.png" id="273" name="Google Shape;273;p28"/>
          <p:cNvPicPr preferRelativeResize="0"/>
          <p:nvPr/>
        </p:nvPicPr>
        <p:blipFill rotWithShape="1">
          <a:blip r:embed="rId3">
            <a:alphaModFix/>
          </a:blip>
          <a:srcRect b="19218" l="0" r="0" t="0"/>
          <a:stretch/>
        </p:blipFill>
        <p:spPr>
          <a:xfrm>
            <a:off x="896950" y="4688612"/>
            <a:ext cx="1961025" cy="337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.png" id="274" name="Google Shape;274;p28"/>
          <p:cNvPicPr preferRelativeResize="0"/>
          <p:nvPr/>
        </p:nvPicPr>
        <p:blipFill rotWithShape="1">
          <a:blip r:embed="rId4">
            <a:alphaModFix/>
          </a:blip>
          <a:srcRect b="16142" l="0" r="0" t="0"/>
          <a:stretch/>
        </p:blipFill>
        <p:spPr>
          <a:xfrm>
            <a:off x="810963" y="6052072"/>
            <a:ext cx="2133000" cy="3806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activity_logo.png" id="275" name="Google Shape;27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9438" y="3224032"/>
            <a:ext cx="1916050" cy="5743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r.png" id="276" name="Google Shape;276;p28"/>
          <p:cNvPicPr preferRelativeResize="0"/>
          <p:nvPr/>
        </p:nvPicPr>
        <p:blipFill rotWithShape="1">
          <a:blip r:embed="rId3">
            <a:alphaModFix/>
          </a:blip>
          <a:srcRect b="19218" l="0" r="0" t="0"/>
          <a:stretch/>
        </p:blipFill>
        <p:spPr>
          <a:xfrm>
            <a:off x="5521888" y="3342612"/>
            <a:ext cx="1961025" cy="337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.png" id="277" name="Google Shape;277;p28"/>
          <p:cNvPicPr preferRelativeResize="0"/>
          <p:nvPr/>
        </p:nvPicPr>
        <p:blipFill rotWithShape="1">
          <a:blip r:embed="rId4">
            <a:alphaModFix/>
          </a:blip>
          <a:srcRect b="16142" l="0" r="0" t="0"/>
          <a:stretch/>
        </p:blipFill>
        <p:spPr>
          <a:xfrm>
            <a:off x="5435900" y="4613722"/>
            <a:ext cx="2133000" cy="3806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activity_logo.png" id="278" name="Google Shape;278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44375" y="5955257"/>
            <a:ext cx="1916050" cy="5743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r.png" id="279" name="Google Shape;279;p28"/>
          <p:cNvPicPr preferRelativeResize="0"/>
          <p:nvPr/>
        </p:nvPicPr>
        <p:blipFill rotWithShape="1">
          <a:blip r:embed="rId3">
            <a:alphaModFix/>
          </a:blip>
          <a:srcRect b="19218" l="0" r="0" t="0"/>
          <a:stretch/>
        </p:blipFill>
        <p:spPr>
          <a:xfrm>
            <a:off x="10048613" y="6089950"/>
            <a:ext cx="1961025" cy="337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.png" id="280" name="Google Shape;280;p28"/>
          <p:cNvPicPr preferRelativeResize="0"/>
          <p:nvPr/>
        </p:nvPicPr>
        <p:blipFill rotWithShape="1">
          <a:blip r:embed="rId4">
            <a:alphaModFix/>
          </a:blip>
          <a:srcRect b="16142" l="0" r="0" t="0"/>
          <a:stretch/>
        </p:blipFill>
        <p:spPr>
          <a:xfrm>
            <a:off x="9962625" y="3320847"/>
            <a:ext cx="2133000" cy="3806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activity_logo.png" id="281" name="Google Shape;281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71100" y="4570032"/>
            <a:ext cx="1916050" cy="57431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8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Google Shape;283;p28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284" name="Google Shape;284;p28"/>
          <p:cNvPicPr preferRelativeResize="0"/>
          <p:nvPr/>
        </p:nvPicPr>
        <p:blipFill rotWithShape="1">
          <a:blip r:embed="rId6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8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"/>
          <p:cNvSpPr txBox="1"/>
          <p:nvPr>
            <p:ph idx="4294967295" type="ctrTitle"/>
          </p:nvPr>
        </p:nvSpPr>
        <p:spPr>
          <a:xfrm>
            <a:off x="588671" y="543975"/>
            <a:ext cx="28728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Отзывы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291" name="Google Shape;291;p29"/>
          <p:cNvSpPr txBox="1"/>
          <p:nvPr>
            <p:ph idx="4294967295" type="subTitle"/>
          </p:nvPr>
        </p:nvSpPr>
        <p:spPr>
          <a:xfrm>
            <a:off x="2211125" y="2173950"/>
            <a:ext cx="8640000" cy="3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«Стартовали работу в прошлом году. Специалисты начали работу с детального аудита. Изучили наши действующие страницы в соц. сетях и подготовили свои рекомендации по улучшению ситуации. Все работы проводились, исходя из плана. Результаты не заставили себя ждать – примерно через 3 месяц после старта мы зафиксировали достижение первоначальных целей. Очень довольны услугой.»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2" name="Google Shape;292;p29"/>
          <p:cNvSpPr txBox="1"/>
          <p:nvPr/>
        </p:nvSpPr>
        <p:spPr>
          <a:xfrm>
            <a:off x="2161382" y="7464011"/>
            <a:ext cx="75462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D70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– больше отзывов на</a:t>
            </a:r>
            <a:r>
              <a:rPr b="0" i="0" lang="en-US" sz="1500" u="none" cap="none" strike="noStrike">
                <a:solidFill>
                  <a:srgbClr val="6D6D7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0" i="0" lang="en-US" sz="1500" cap="none" strike="noStrike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https://workspace.ru</a:t>
            </a:r>
            <a:r>
              <a:rPr b="0" i="0" lang="en-US" sz="1500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>
              <a:solidFill>
                <a:srgbClr val="00BFF3"/>
              </a:solidFill>
            </a:endParaRPr>
          </a:p>
        </p:txBody>
      </p:sp>
      <p:sp>
        <p:nvSpPr>
          <p:cNvPr id="293" name="Google Shape;293;p29"/>
          <p:cNvSpPr txBox="1"/>
          <p:nvPr/>
        </p:nvSpPr>
        <p:spPr>
          <a:xfrm>
            <a:off x="3766450" y="5829475"/>
            <a:ext cx="46365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Сергей Бесшабашнов</a:t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CEO, Proactivity Group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t/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4" name="Google Shape;294;p29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5" name="Google Shape;295;p29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296" name="Google Shape;296;p29"/>
          <p:cNvPicPr preferRelativeResize="0"/>
          <p:nvPr/>
        </p:nvPicPr>
        <p:blipFill rotWithShape="1">
          <a:blip r:embed="rId4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9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98" name="Google Shape;29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48250" y="5566825"/>
            <a:ext cx="1250400" cy="1250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 txBox="1"/>
          <p:nvPr>
            <p:ph idx="4294967295" type="ctrTitle"/>
          </p:nvPr>
        </p:nvSpPr>
        <p:spPr>
          <a:xfrm>
            <a:off x="588669" y="54555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Награды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304" name="Google Shape;30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9168" y="2329050"/>
            <a:ext cx="1431262" cy="2024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6743" y="2329050"/>
            <a:ext cx="1431250" cy="202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24325" y="2329050"/>
            <a:ext cx="1465400" cy="20730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" name="Google Shape;307;p30"/>
          <p:cNvGrpSpPr/>
          <p:nvPr/>
        </p:nvGrpSpPr>
        <p:grpSpPr>
          <a:xfrm>
            <a:off x="7846759" y="5445083"/>
            <a:ext cx="1397108" cy="2007018"/>
            <a:chOff x="0" y="0"/>
            <a:chExt cx="4329434" cy="6130172"/>
          </a:xfrm>
        </p:grpSpPr>
        <p:pic>
          <p:nvPicPr>
            <p:cNvPr descr="Изображение" id="308" name="Google Shape;308;p3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0"/>
              <a:ext cx="4329434" cy="61301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9" name="Google Shape;309;p30"/>
            <p:cNvSpPr/>
            <p:nvPr/>
          </p:nvSpPr>
          <p:spPr>
            <a:xfrm>
              <a:off x="1116117" y="3063039"/>
              <a:ext cx="2097300" cy="25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Helvetica Neue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2304000" y="4577609"/>
              <a:ext cx="721800" cy="17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Helvetica Neue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2195471" y="4700494"/>
              <a:ext cx="1207200" cy="17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Helvetica Neue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312" name="Google Shape;312;p30"/>
          <p:cNvGrpSpPr/>
          <p:nvPr/>
        </p:nvGrpSpPr>
        <p:grpSpPr>
          <a:xfrm>
            <a:off x="900560" y="2334002"/>
            <a:ext cx="3540611" cy="5085591"/>
            <a:chOff x="0" y="0"/>
            <a:chExt cx="4329434" cy="6130172"/>
          </a:xfrm>
        </p:grpSpPr>
        <p:pic>
          <p:nvPicPr>
            <p:cNvPr descr="Изображение" id="313" name="Google Shape;313;p3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0"/>
              <a:ext cx="4329434" cy="61301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Google Shape;314;p30"/>
            <p:cNvSpPr/>
            <p:nvPr/>
          </p:nvSpPr>
          <p:spPr>
            <a:xfrm>
              <a:off x="1116117" y="3063039"/>
              <a:ext cx="2097300" cy="25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Helvetica Neue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2304000" y="4577609"/>
              <a:ext cx="721800" cy="17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Helvetica Neue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2195471" y="4700494"/>
              <a:ext cx="1207200" cy="17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Helvetica Neue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317" name="Google Shape;317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58463" y="5445975"/>
            <a:ext cx="1397125" cy="1976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9168" y="5445975"/>
            <a:ext cx="1431250" cy="202469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0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0" name="Google Shape;320;p30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517-78-47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321" name="Google Shape;321;p30"/>
          <p:cNvPicPr preferRelativeResize="0"/>
          <p:nvPr/>
        </p:nvPicPr>
        <p:blipFill rotWithShape="1">
          <a:blip r:embed="rId8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0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9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1"/>
          <p:cNvSpPr txBox="1"/>
          <p:nvPr>
            <p:ph idx="4294967295" type="ctrTitle"/>
          </p:nvPr>
        </p:nvSpPr>
        <p:spPr>
          <a:xfrm>
            <a:off x="588669" y="54405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Отвечаем на вопросы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328" name="Google Shape;328;p31"/>
          <p:cNvSpPr txBox="1"/>
          <p:nvPr/>
        </p:nvSpPr>
        <p:spPr>
          <a:xfrm>
            <a:off x="2211125" y="3228400"/>
            <a:ext cx="5701200" cy="14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«Во всех соц. сетях будет одинаковое содержание постов?»</a:t>
            </a:r>
            <a:endParaRPr sz="18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9" name="Google Shape;329;p31"/>
          <p:cNvSpPr txBox="1"/>
          <p:nvPr/>
        </p:nvSpPr>
        <p:spPr>
          <a:xfrm>
            <a:off x="3438700" y="2163644"/>
            <a:ext cx="33798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Семён Семёныч</a:t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2100"/>
              <a:buFont typeface="Proxima Nova"/>
              <a:buNone/>
            </a:pPr>
            <a:r>
              <a:rPr lang="en-US" sz="1800">
                <a:solidFill>
                  <a:srgbClr val="071F2E"/>
                </a:solidFill>
                <a:latin typeface="Proxima Nova"/>
                <a:ea typeface="Proxima Nova"/>
                <a:cs typeface="Proxima Nova"/>
                <a:sym typeface="Proxima Nova"/>
              </a:rPr>
              <a:t>Клиент, «ДомВсем139»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t/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0" name="Google Shape;330;p31"/>
          <p:cNvSpPr txBox="1"/>
          <p:nvPr/>
        </p:nvSpPr>
        <p:spPr>
          <a:xfrm>
            <a:off x="2211125" y="6018488"/>
            <a:ext cx="5969700" cy="21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«То, о чем вы говорите, называется “кросспостинг”. Данная методика не обладает высокой эффективностью, поэтому мы выступаем за то, чтобы адаптировать каждый пост под разные соц. сети, а не просто один в один дублировать его содержание.»</a:t>
            </a:r>
            <a:endParaRPr sz="18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1" name="Google Shape;331;p31"/>
          <p:cNvSpPr txBox="1"/>
          <p:nvPr/>
        </p:nvSpPr>
        <p:spPr>
          <a:xfrm>
            <a:off x="3438700" y="4838644"/>
            <a:ext cx="33798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Дмитрий Лагутин</a:t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2100"/>
              <a:buFont typeface="Proxima Nova"/>
              <a:buNone/>
            </a:pPr>
            <a:r>
              <a:rPr lang="en-US" sz="1800">
                <a:solidFill>
                  <a:srgbClr val="071F2E"/>
                </a:solidFill>
                <a:latin typeface="Proxima Nova"/>
                <a:ea typeface="Proxima Nova"/>
                <a:cs typeface="Proxima Nova"/>
                <a:sym typeface="Proxima Nova"/>
              </a:rPr>
              <a:t>Директор по развитию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t/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2" name="Google Shape;332;p31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3" name="Google Shape;333;p31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334" name="Google Shape;334;p31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1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36" name="Google Shape;33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0318" y="4728660"/>
            <a:ext cx="1113300" cy="1126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37" name="Google Shape;337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83550" y="1673251"/>
            <a:ext cx="1555150" cy="155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2"/>
          <p:cNvSpPr txBox="1"/>
          <p:nvPr>
            <p:ph idx="4294967295" type="ctrTitle"/>
          </p:nvPr>
        </p:nvSpPr>
        <p:spPr>
          <a:xfrm>
            <a:off x="588669" y="54405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Условия работы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343" name="Google Shape;343;p32"/>
          <p:cNvSpPr txBox="1"/>
          <p:nvPr>
            <p:ph idx="4294967295" type="subTitle"/>
          </p:nvPr>
        </p:nvSpPr>
        <p:spPr>
          <a:xfrm>
            <a:off x="589800" y="1808500"/>
            <a:ext cx="117306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Тарифы на SMM:</a:t>
            </a:r>
            <a:endParaRPr/>
          </a:p>
        </p:txBody>
      </p:sp>
      <p:sp>
        <p:nvSpPr>
          <p:cNvPr id="344" name="Google Shape;344;p32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5" name="Google Shape;345;p32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517-78-47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346" name="Google Shape;346;p32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2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348" name="Google Shape;348;p32"/>
          <p:cNvGraphicFramePr/>
          <p:nvPr/>
        </p:nvGraphicFramePr>
        <p:xfrm>
          <a:off x="487025" y="2348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{418CAD25-F8CB-4297-91B9-63B4E5C1DE4D}</a:tableStyleId>
              </a:tblPr>
              <a:tblGrid>
                <a:gridCol w="3001800"/>
                <a:gridCol w="3031250"/>
                <a:gridCol w="3001800"/>
                <a:gridCol w="3031250"/>
              </a:tblGrid>
              <a:tr h="541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Эконом</a:t>
                      </a:r>
                      <a:endParaRPr b="1"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16B1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Оптимальный</a:t>
                      </a:r>
                      <a:endParaRPr b="1"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16B1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VIP</a:t>
                      </a:r>
                      <a:endParaRPr b="1"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16B1F0"/>
                    </a:solidFill>
                  </a:tcPr>
                </a:tc>
              </a:tr>
              <a:tr h="788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Соц. сети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VK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VK + Instagram + YouTube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VK + Instagram + YouTube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</a:tr>
              <a:tr h="547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Оформление страниц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+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+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+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FFFFF"/>
                    </a:solidFill>
                  </a:tcPr>
                </a:tc>
              </a:tr>
              <a:tr h="547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Постов в месяц</a:t>
                      </a:r>
                      <a:endParaRPr sz="220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до 8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до </a:t>
                      </a: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14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до </a:t>
                      </a: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20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FFFFF"/>
                    </a:solidFill>
                  </a:tcPr>
                </a:tc>
              </a:tr>
              <a:tr h="547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Рекламные кампании</a:t>
                      </a:r>
                      <a:endParaRPr sz="220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до </a:t>
                      </a: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до </a:t>
                      </a: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до 8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FFFFF"/>
                    </a:solidFill>
                  </a:tcPr>
                </a:tc>
              </a:tr>
              <a:tr h="547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Конкурс</a:t>
                      </a:r>
                      <a:endParaRPr sz="220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-</a:t>
                      </a:r>
                      <a:endParaRPr sz="22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22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FFFFF"/>
                    </a:solidFill>
                  </a:tcPr>
                </a:tc>
              </a:tr>
              <a:tr h="547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Видеоролик</a:t>
                      </a:r>
                      <a:endParaRPr sz="220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-</a:t>
                      </a:r>
                      <a:endParaRPr sz="22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22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FFFFF"/>
                    </a:solidFill>
                  </a:tcPr>
                </a:tc>
              </a:tr>
              <a:tr h="547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Статьи</a:t>
                      </a:r>
                      <a:endParaRPr sz="220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-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FFFFF"/>
                    </a:solidFill>
                  </a:tcPr>
                </a:tc>
              </a:tr>
              <a:tr h="547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Стоимость</a:t>
                      </a:r>
                      <a:endParaRPr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25 000 руб.</a:t>
                      </a:r>
                      <a:endParaRPr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50 000 руб.</a:t>
                      </a:r>
                      <a:endParaRPr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75 000 руб.</a:t>
                      </a:r>
                      <a:endParaRPr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DA609"/>
                    </a:solidFill>
                  </a:tcPr>
                </a:tc>
              </a:tr>
              <a:tr h="547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Рекламный бюджет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*</a:t>
                      </a:r>
                      <a:endParaRPr sz="2200">
                        <a:solidFill>
                          <a:srgbClr val="FF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20 000 руб.</a:t>
                      </a:r>
                      <a:endParaRPr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50 000 руб.</a:t>
                      </a:r>
                      <a:endParaRPr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100 000 руб.</a:t>
                      </a:r>
                      <a:endParaRPr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DA609"/>
                    </a:solidFill>
                  </a:tcPr>
                </a:tc>
              </a:tr>
            </a:tbl>
          </a:graphicData>
        </a:graphic>
      </p:graphicFrame>
      <p:sp>
        <p:nvSpPr>
          <p:cNvPr id="349" name="Google Shape;349;p32"/>
          <p:cNvSpPr txBox="1"/>
          <p:nvPr>
            <p:ph idx="4294967295" type="subTitle"/>
          </p:nvPr>
        </p:nvSpPr>
        <p:spPr>
          <a:xfrm>
            <a:off x="589800" y="8194921"/>
            <a:ext cx="46146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*</a:t>
            </a:r>
            <a:r>
              <a:rPr lang="en-US" sz="17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7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Рекомендованная ежемесячная сумма</a:t>
            </a:r>
            <a:endParaRPr sz="17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idx="4294967295" type="ctrTitle"/>
          </p:nvPr>
        </p:nvSpPr>
        <p:spPr>
          <a:xfrm>
            <a:off x="588669" y="517921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i="0" lang="en-US" sz="5500" u="none" cap="none" strike="noStrike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Содержание</a:t>
            </a:r>
            <a:endParaRPr sz="5500"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79" name="Google Shape;79;p15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81" name="Google Shape;81;p15"/>
          <p:cNvPicPr preferRelativeResize="0"/>
          <p:nvPr/>
        </p:nvPicPr>
        <p:blipFill rotWithShape="1">
          <a:blip r:embed="rId3">
            <a:alphaModFix/>
          </a:blip>
          <a:srcRect b="40479" l="13549" r="62393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>
            <p:ph idx="4294967295" type="subTitle"/>
          </p:nvPr>
        </p:nvSpPr>
        <p:spPr>
          <a:xfrm>
            <a:off x="644765" y="1939902"/>
            <a:ext cx="3911400" cy="6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4"/>
              </a:rPr>
              <a:t>О нас.</a:t>
            </a:r>
            <a:endParaRPr>
              <a:solidFill>
                <a:srgbClr val="00BFF3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2300"/>
              <a:buFont typeface="Proxima Nova"/>
              <a:buAutoNum type="arabicPeriod"/>
            </a:pPr>
            <a:r>
              <a:rPr lang="en-US" sz="2300" u="sng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5"/>
              </a:rPr>
              <a:t>А</a:t>
            </a:r>
            <a:r>
              <a:rPr b="0" i="0" lang="en-US" sz="2300" u="sng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6"/>
              </a:rPr>
              <a:t>нализ</a:t>
            </a:r>
            <a:r>
              <a:rPr b="0" i="0" lang="en-US" sz="23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0" i="0" sz="2300" u="none" cap="none" strike="noStrike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2300"/>
              <a:buFont typeface="Proxima Nova"/>
              <a:buAutoNum type="arabicPeriod"/>
            </a:pPr>
            <a:r>
              <a:rPr lang="en-US" sz="2300" u="sng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7"/>
              </a:rPr>
              <a:t>Портрет аудитории</a:t>
            </a:r>
            <a:r>
              <a:rPr lang="en-US" sz="23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3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2300"/>
              <a:buFont typeface="Proxima Nova"/>
              <a:buAutoNum type="arabicPeriod"/>
            </a:pPr>
            <a:r>
              <a:rPr lang="en-US" sz="2300" u="sng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8"/>
              </a:rPr>
              <a:t>Особенности проекта</a:t>
            </a:r>
            <a:r>
              <a:rPr b="0" i="0" lang="en-US" sz="23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00BFF3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9"/>
              </a:rPr>
              <a:t>Состав работ</a:t>
            </a:r>
            <a:r>
              <a:rPr b="0" i="0" lang="en-US" sz="23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00BFF3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2300"/>
              <a:buFont typeface="Proxima Nova"/>
              <a:buAutoNum type="arabicPeriod"/>
            </a:pPr>
            <a:r>
              <a:rPr lang="en-US" sz="2300" u="sng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0"/>
              </a:rPr>
              <a:t>Площадки</a:t>
            </a:r>
            <a:r>
              <a:rPr b="0" i="0" lang="en-US" sz="23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0" i="0" sz="2300" u="none" cap="none" strike="noStrike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1"/>
              </a:rPr>
              <a:t>Проектная команда</a:t>
            </a:r>
            <a:r>
              <a:rPr b="0" i="0" lang="en-US" sz="23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00BFF3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2"/>
              </a:rPr>
              <a:t>Наш опыт</a:t>
            </a:r>
            <a:r>
              <a:rPr b="0" i="0" lang="en-US" sz="23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00BFF3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3"/>
              </a:rPr>
              <a:t>Клиенты</a:t>
            </a:r>
            <a:r>
              <a:rPr b="0" i="0" lang="en-US" sz="23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00BFF3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4"/>
              </a:rPr>
              <a:t>Отзывы</a:t>
            </a:r>
            <a:r>
              <a:rPr b="0" i="0" lang="en-US" sz="23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00BFF3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5"/>
              </a:rPr>
              <a:t>Ответы на вопросы</a:t>
            </a:r>
            <a:r>
              <a:rPr b="0" i="0" lang="en-US" sz="23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00BFF3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6"/>
              </a:rPr>
              <a:t>Условия работы</a:t>
            </a:r>
            <a:r>
              <a:rPr b="0" i="0" lang="en-US" sz="23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00BFF3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7"/>
              </a:rPr>
              <a:t>Контакты</a:t>
            </a:r>
            <a:r>
              <a:rPr b="0" i="0" lang="en-US" sz="23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00BFF3"/>
              </a:solidFill>
            </a:endParaRPr>
          </a:p>
        </p:txBody>
      </p:sp>
      <p:cxnSp>
        <p:nvCxnSpPr>
          <p:cNvPr id="83" name="Google Shape;83;p15"/>
          <p:cNvCxnSpPr/>
          <p:nvPr/>
        </p:nvCxnSpPr>
        <p:spPr>
          <a:xfrm>
            <a:off x="4905288" y="2083705"/>
            <a:ext cx="0" cy="4749000"/>
          </a:xfrm>
          <a:prstGeom prst="straightConnector1">
            <a:avLst/>
          </a:prstGeom>
          <a:noFill/>
          <a:ln cap="flat" cmpd="sng" w="25400">
            <a:solidFill>
              <a:srgbClr val="FEB40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84" name="Google Shape;84;p15"/>
          <p:cNvCxnSpPr/>
          <p:nvPr/>
        </p:nvCxnSpPr>
        <p:spPr>
          <a:xfrm>
            <a:off x="4535981" y="2086660"/>
            <a:ext cx="382500" cy="0"/>
          </a:xfrm>
          <a:prstGeom prst="straightConnector1">
            <a:avLst/>
          </a:prstGeom>
          <a:noFill/>
          <a:ln cap="flat" cmpd="sng" w="25400">
            <a:solidFill>
              <a:srgbClr val="FEB40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85" name="Google Shape;85;p15"/>
          <p:cNvCxnSpPr/>
          <p:nvPr/>
        </p:nvCxnSpPr>
        <p:spPr>
          <a:xfrm>
            <a:off x="4535981" y="6832703"/>
            <a:ext cx="382500" cy="0"/>
          </a:xfrm>
          <a:prstGeom prst="straightConnector1">
            <a:avLst/>
          </a:prstGeom>
          <a:noFill/>
          <a:ln cap="flat" cmpd="sng" w="25400">
            <a:solidFill>
              <a:srgbClr val="FEB40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86" name="Google Shape;86;p15"/>
          <p:cNvCxnSpPr/>
          <p:nvPr/>
        </p:nvCxnSpPr>
        <p:spPr>
          <a:xfrm flipH="1" rot="10800000">
            <a:off x="4910000" y="4298800"/>
            <a:ext cx="1346400" cy="2700"/>
          </a:xfrm>
          <a:prstGeom prst="straightConnector1">
            <a:avLst/>
          </a:prstGeom>
          <a:noFill/>
          <a:ln cap="flat" cmpd="sng" w="25400">
            <a:solidFill>
              <a:srgbClr val="FEB401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87" name="Google Shape;87;p15"/>
          <p:cNvSpPr txBox="1"/>
          <p:nvPr/>
        </p:nvSpPr>
        <p:spPr>
          <a:xfrm>
            <a:off x="6440040" y="3988199"/>
            <a:ext cx="19161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400"/>
              </a:buClr>
              <a:buSzPts val="2000"/>
              <a:buFont typeface="Proxima Nova"/>
              <a:buNone/>
            </a:pPr>
            <a:r>
              <a:rPr b="1" i="0" lang="en-US" sz="2300" u="none" cap="none" strike="noStrike">
                <a:solidFill>
                  <a:srgbClr val="FFB400"/>
                </a:solidFill>
                <a:latin typeface="Proxima Nova"/>
                <a:ea typeface="Proxima Nova"/>
                <a:cs typeface="Proxima Nova"/>
                <a:sym typeface="Proxima Nova"/>
              </a:rPr>
              <a:t>О ценности</a:t>
            </a:r>
            <a:endParaRPr sz="2300"/>
          </a:p>
        </p:txBody>
      </p:sp>
      <p:cxnSp>
        <p:nvCxnSpPr>
          <p:cNvPr id="88" name="Google Shape;88;p15"/>
          <p:cNvCxnSpPr/>
          <p:nvPr/>
        </p:nvCxnSpPr>
        <p:spPr>
          <a:xfrm>
            <a:off x="3576571" y="7267065"/>
            <a:ext cx="2728200" cy="0"/>
          </a:xfrm>
          <a:prstGeom prst="straightConnector1">
            <a:avLst/>
          </a:prstGeom>
          <a:noFill/>
          <a:ln cap="flat" cmpd="sng" w="25400">
            <a:solidFill>
              <a:srgbClr val="CBCBCB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89" name="Google Shape;89;p15"/>
          <p:cNvSpPr txBox="1"/>
          <p:nvPr/>
        </p:nvSpPr>
        <p:spPr>
          <a:xfrm>
            <a:off x="6440056" y="6943767"/>
            <a:ext cx="14685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2000"/>
              <a:buFont typeface="Proxima Nova"/>
              <a:buNone/>
            </a:pPr>
            <a:r>
              <a:rPr b="1" i="0" lang="en-US" sz="2300" u="none" cap="none" strike="noStrike">
                <a:solidFill>
                  <a:srgbClr val="CBCBCB"/>
                </a:solidFill>
                <a:latin typeface="Proxima Nova"/>
                <a:ea typeface="Proxima Nova"/>
                <a:cs typeface="Proxima Nova"/>
                <a:sym typeface="Proxima Nova"/>
              </a:rPr>
              <a:t>О цене</a:t>
            </a:r>
            <a:endParaRPr sz="2300"/>
          </a:p>
        </p:txBody>
      </p:sp>
      <p:sp>
        <p:nvSpPr>
          <p:cNvPr id="90" name="Google Shape;90;p15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18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3"/>
          <p:cNvSpPr txBox="1"/>
          <p:nvPr>
            <p:ph idx="4294967295" type="ctrTitle"/>
          </p:nvPr>
        </p:nvSpPr>
        <p:spPr>
          <a:xfrm>
            <a:off x="588669" y="54405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Условия работы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355" name="Google Shape;355;p33"/>
          <p:cNvSpPr txBox="1"/>
          <p:nvPr>
            <p:ph idx="4294967295" type="subTitle"/>
          </p:nvPr>
        </p:nvSpPr>
        <p:spPr>
          <a:xfrm>
            <a:off x="589800" y="1808500"/>
            <a:ext cx="11907600" cy="6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7265" lvl="0" marL="347265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335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Дополнительные услуги: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5910" lvl="1" marL="889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Установка счетчиков посещаемости на сайте (Яндекс + Google) – 3 000 руб.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5910" lvl="1" marL="889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Настройка целей – 8 000 руб.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5910" lvl="1" marL="889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Подключение call-tracking (отслеживание статистики по звонкам) – 5 000 руб. + 6 000 руб./мес. (аренда номеров).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5910" lvl="1" marL="889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Настройка сквозной аналитики в связке с вашей CRM.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5910" lvl="1" marL="889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Отрисовка 3 баннеров – 12 000 руб.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5910" lvl="1" marL="889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Установка виджета обратного звонка и онлайн-консультанта – 8 000 руб.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6" name="Google Shape;356;p33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7" name="Google Shape;357;p33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517-78-47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358" name="Google Shape;358;p33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3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4"/>
          <p:cNvSpPr txBox="1"/>
          <p:nvPr/>
        </p:nvSpPr>
        <p:spPr>
          <a:xfrm>
            <a:off x="7408192" y="2967683"/>
            <a:ext cx="23613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400"/>
              </a:buClr>
              <a:buSzPts val="2000"/>
              <a:buFont typeface="Proxima Nova"/>
              <a:buNone/>
            </a:pPr>
            <a:r>
              <a:rPr b="1" lang="en-US" sz="23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Приходите</a:t>
            </a:r>
            <a:endParaRPr b="1" sz="23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5" name="Google Shape;365;p34"/>
          <p:cNvSpPr txBox="1"/>
          <p:nvPr/>
        </p:nvSpPr>
        <p:spPr>
          <a:xfrm>
            <a:off x="7408192" y="3528725"/>
            <a:ext cx="49878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Москва, Дмитровское шоссе д. 9-Б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6" name="Google Shape;366;p34"/>
          <p:cNvSpPr txBox="1"/>
          <p:nvPr>
            <p:ph idx="4294967295" type="ctrTitle"/>
          </p:nvPr>
        </p:nvSpPr>
        <p:spPr>
          <a:xfrm>
            <a:off x="588676" y="544050"/>
            <a:ext cx="96924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Контактная информация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367" name="Google Shape;367;p34"/>
          <p:cNvSpPr txBox="1"/>
          <p:nvPr/>
        </p:nvSpPr>
        <p:spPr>
          <a:xfrm>
            <a:off x="7408192" y="6383788"/>
            <a:ext cx="37647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517-78-47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8" name="Google Shape;368;p34"/>
          <p:cNvSpPr txBox="1"/>
          <p:nvPr/>
        </p:nvSpPr>
        <p:spPr>
          <a:xfrm>
            <a:off x="7408192" y="4957425"/>
            <a:ext cx="36846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info@proactivity.ru</a:t>
            </a: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9" name="Google Shape;369;p34"/>
          <p:cNvSpPr txBox="1"/>
          <p:nvPr>
            <p:ph idx="4294967295" type="subTitle"/>
          </p:nvPr>
        </p:nvSpPr>
        <p:spPr>
          <a:xfrm>
            <a:off x="7408192" y="4403852"/>
            <a:ext cx="23613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400"/>
              </a:buClr>
              <a:buSzPts val="2000"/>
              <a:buFont typeface="Proxima Nova"/>
              <a:buNone/>
            </a:pPr>
            <a:r>
              <a:rPr b="1" lang="en-US" sz="23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Пишите</a:t>
            </a:r>
            <a:endParaRPr b="1" sz="23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0" name="Google Shape;370;p34"/>
          <p:cNvSpPr txBox="1"/>
          <p:nvPr>
            <p:ph idx="4294967295" type="subTitle"/>
          </p:nvPr>
        </p:nvSpPr>
        <p:spPr>
          <a:xfrm>
            <a:off x="7408192" y="5864665"/>
            <a:ext cx="23613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400"/>
              </a:buClr>
              <a:buSzPts val="2000"/>
              <a:buFont typeface="Proxima Nova"/>
              <a:buNone/>
            </a:pPr>
            <a:r>
              <a:rPr b="1" lang="en-US" sz="23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Звоните</a:t>
            </a:r>
            <a:endParaRPr b="1" sz="23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71" name="Google Shape;37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3775" y="2852000"/>
            <a:ext cx="5460251" cy="43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4"/>
          <p:cNvSpPr txBox="1"/>
          <p:nvPr/>
        </p:nvSpPr>
        <p:spPr>
          <a:xfrm>
            <a:off x="5163994" y="2483525"/>
            <a:ext cx="9357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МКАД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3" name="Google Shape;373;p34"/>
          <p:cNvSpPr txBox="1"/>
          <p:nvPr/>
        </p:nvSpPr>
        <p:spPr>
          <a:xfrm>
            <a:off x="1097594" y="7134950"/>
            <a:ext cx="9357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Центр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4" name="Google Shape;374;p34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logo.png" id="375" name="Google Shape;375;p34"/>
          <p:cNvPicPr preferRelativeResize="0"/>
          <p:nvPr/>
        </p:nvPicPr>
        <p:blipFill rotWithShape="1">
          <a:blip r:embed="rId5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idx="4294967295" type="ctrTitle"/>
          </p:nvPr>
        </p:nvSpPr>
        <p:spPr>
          <a:xfrm>
            <a:off x="588669" y="517880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О нас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1155122" y="3551991"/>
            <a:ext cx="3548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b="0" i="0" lang="en-US" sz="18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проектов в портфолио</a:t>
            </a: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1155136" y="2395464"/>
            <a:ext cx="1925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i="0" lang="en-US" sz="7200" u="none" cap="none" strike="noStrike">
                <a:solidFill>
                  <a:srgbClr val="091F2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149</a:t>
            </a:r>
            <a:endParaRPr sz="72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5252321" y="3549537"/>
            <a:ext cx="3548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b="0" i="0" lang="en-US" sz="18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штатных сотрудника</a:t>
            </a:r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5252321" y="2393009"/>
            <a:ext cx="1925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i="0" lang="en-US" sz="7200" u="none" cap="none" strike="noStrike">
                <a:solidFill>
                  <a:srgbClr val="091F2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32</a:t>
            </a:r>
            <a:endParaRPr sz="72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9629501" y="3547075"/>
            <a:ext cx="31383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b="0" i="0" lang="en-US" sz="18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лет опыта </a:t>
            </a:r>
            <a:endParaRPr/>
          </a:p>
        </p:txBody>
      </p:sp>
      <p:sp>
        <p:nvSpPr>
          <p:cNvPr id="101" name="Google Shape;101;p16"/>
          <p:cNvSpPr txBox="1"/>
          <p:nvPr/>
        </p:nvSpPr>
        <p:spPr>
          <a:xfrm>
            <a:off x="9629520" y="2390554"/>
            <a:ext cx="1925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i="0" lang="en-US" sz="7200" u="none" cap="none" strike="noStrike">
                <a:solidFill>
                  <a:srgbClr val="091F2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15</a:t>
            </a:r>
            <a:endParaRPr sz="72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1155122" y="6212488"/>
            <a:ext cx="3548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b="0" i="0" lang="en-US" sz="18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года средний срок работы сотрудников в компании</a:t>
            </a:r>
            <a:endParaRPr/>
          </a:p>
        </p:txBody>
      </p:sp>
      <p:sp>
        <p:nvSpPr>
          <p:cNvPr id="103" name="Google Shape;103;p16"/>
          <p:cNvSpPr txBox="1"/>
          <p:nvPr/>
        </p:nvSpPr>
        <p:spPr>
          <a:xfrm>
            <a:off x="1155136" y="5055960"/>
            <a:ext cx="1925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i="0" lang="en-US" sz="7200" u="none" cap="none" strike="noStrike">
                <a:solidFill>
                  <a:srgbClr val="091F2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4,4</a:t>
            </a:r>
            <a:endParaRPr sz="72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5252321" y="6210033"/>
            <a:ext cx="29238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lang="en-US" sz="18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проектов на поддержке на сегодняшний день</a:t>
            </a:r>
            <a:endParaRPr sz="18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5252325" y="5053500"/>
            <a:ext cx="31383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lang="en-US" sz="7200">
                <a:solidFill>
                  <a:srgbClr val="091F2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39</a:t>
            </a:r>
            <a:endParaRPr sz="72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9629501" y="6207575"/>
            <a:ext cx="31383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lang="en-US" sz="18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млн. подписчиков в соц. сетях наших клиентов</a:t>
            </a:r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9629528" y="5051050"/>
            <a:ext cx="31383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lang="en-US" sz="7200">
                <a:solidFill>
                  <a:srgbClr val="091F2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5</a:t>
            </a:r>
            <a:endParaRPr sz="72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08" name="Google Shape;108;p16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110" name="Google Shape;110;p16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idx="4294967295" type="ctrTitle"/>
          </p:nvPr>
        </p:nvSpPr>
        <p:spPr>
          <a:xfrm>
            <a:off x="588669" y="53260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Задача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17" name="Google Shape;117;p17"/>
          <p:cNvSpPr txBox="1"/>
          <p:nvPr>
            <p:ph idx="4294967295" type="subTitle"/>
          </p:nvPr>
        </p:nvSpPr>
        <p:spPr>
          <a:xfrm>
            <a:off x="589800" y="5184075"/>
            <a:ext cx="7562100" cy="19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Бизнес-цели:</a:t>
            </a:r>
            <a:endParaRPr/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Количество заявок – минимум 50 / мес.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Количество договоров / оплат – минимум 10 / мес.</a:t>
            </a:r>
            <a:endParaRPr/>
          </a:p>
        </p:txBody>
      </p:sp>
      <p:sp>
        <p:nvSpPr>
          <p:cNvPr id="118" name="Google Shape;118;p17"/>
          <p:cNvSpPr txBox="1"/>
          <p:nvPr>
            <p:ph idx="4294967295" type="subTitle"/>
          </p:nvPr>
        </p:nvSpPr>
        <p:spPr>
          <a:xfrm>
            <a:off x="589800" y="1913975"/>
            <a:ext cx="10686300" cy="14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Представление интересов компании в Интернете, увеличение узнаваемости со стороны целевой аудитории и поддержка коммуникаций с ней.</a:t>
            </a:r>
            <a:endParaRPr/>
          </a:p>
        </p:txBody>
      </p:sp>
      <p:sp>
        <p:nvSpPr>
          <p:cNvPr id="119" name="Google Shape;119;p17"/>
          <p:cNvSpPr txBox="1"/>
          <p:nvPr>
            <p:ph idx="4294967295" type="subTitle"/>
          </p:nvPr>
        </p:nvSpPr>
        <p:spPr>
          <a:xfrm>
            <a:off x="589800" y="3225200"/>
            <a:ext cx="11553600" cy="19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Технические показатели</a:t>
            </a: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 sz="3000">
              <a:solidFill>
                <a:schemeClr val="dk1"/>
              </a:solidFill>
            </a:endParaRPr>
          </a:p>
          <a:p>
            <a:pPr indent="-459581" lvl="0" marL="45640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Количество новых подписчиков – минимум 500 / мес.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59581" lvl="0" marL="45640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Охват постов / материалов – минимум 10 000 / мес.</a:t>
            </a:r>
            <a:endParaRPr b="1"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0" name="Google Shape;120;p17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122" name="Google Shape;122;p17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idx="4294967295" type="ctrTitle"/>
          </p:nvPr>
        </p:nvSpPr>
        <p:spPr>
          <a:xfrm>
            <a:off x="588669" y="544153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Анализ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29" name="Google Shape;129;p18"/>
          <p:cNvSpPr txBox="1"/>
          <p:nvPr>
            <p:ph idx="4294967295" type="subTitle"/>
          </p:nvPr>
        </p:nvSpPr>
        <p:spPr>
          <a:xfrm>
            <a:off x="589800" y="2081325"/>
            <a:ext cx="44199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На текущий момент статистика по охвату лидирующих социальных сетей в России выглядит следующий образом:</a:t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132" name="Google Shape;132;p18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4" name="Google Shape;134;p18"/>
          <p:cNvSpPr txBox="1"/>
          <p:nvPr>
            <p:ph idx="4294967295" type="subTitle"/>
          </p:nvPr>
        </p:nvSpPr>
        <p:spPr>
          <a:xfrm>
            <a:off x="589800" y="7455300"/>
            <a:ext cx="83142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Соответственно, ведя работу в 3 основных системах, мы охватим большую часть потенциального рынка.</a:t>
            </a:r>
            <a:endParaRPr/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2925" y="1751902"/>
            <a:ext cx="6471900" cy="43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idx="4294967295" type="ctrTitle"/>
          </p:nvPr>
        </p:nvSpPr>
        <p:spPr>
          <a:xfrm>
            <a:off x="588669" y="544153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Портрет ЦА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41" name="Google Shape;141;p19"/>
          <p:cNvSpPr txBox="1"/>
          <p:nvPr>
            <p:ph idx="4294967295" type="subTitle"/>
          </p:nvPr>
        </p:nvSpPr>
        <p:spPr>
          <a:xfrm>
            <a:off x="5475475" y="1852475"/>
            <a:ext cx="6632400" cy="51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Город</a:t>
            </a: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: Калининград.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Семейное положение:</a:t>
            </a: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 женат, двое детей.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Должность:</a:t>
            </a: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 руководитель компании (топ-менеджер).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Образование:</a:t>
            </a: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 высшее.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Интересы:</a:t>
            </a: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 рыбалка / футбол.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2" name="Google Shape;142;p19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144" name="Google Shape;144;p19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750" y="2004876"/>
            <a:ext cx="4031375" cy="403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 txBox="1"/>
          <p:nvPr>
            <p:ph idx="4294967295" type="subTitle"/>
          </p:nvPr>
        </p:nvSpPr>
        <p:spPr>
          <a:xfrm>
            <a:off x="1079438" y="6230975"/>
            <a:ext cx="32040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Геннадий, 37 лет</a:t>
            </a:r>
            <a:endParaRPr b="1" sz="2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idx="4294967295" type="ctrTitle"/>
          </p:nvPr>
        </p:nvSpPr>
        <p:spPr>
          <a:xfrm>
            <a:off x="588679" y="544153"/>
            <a:ext cx="83328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Особенности проекта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53" name="Google Shape;153;p20"/>
          <p:cNvSpPr txBox="1"/>
          <p:nvPr>
            <p:ph idx="4294967295" type="subTitle"/>
          </p:nvPr>
        </p:nvSpPr>
        <p:spPr>
          <a:xfrm>
            <a:off x="589800" y="1914018"/>
            <a:ext cx="9942600" cy="66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746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Во-первых, малоэтажное строительство – это отрасль с высокой конкуренцией. Нужно вкладывать много усилий, чтобы быть впереди других.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Во-вторых, оформление текущих корпоративных страниц нуждается в доработке. 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И, в-третьих, необходимо выбрать шаг, к которому мы будем подталкивать заказчика. Например, это может быть заказ бесплатной консультации.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4" name="Google Shape;154;p20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156" name="Google Shape;156;p20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>
            <p:ph idx="4294967295" type="ctrTitle"/>
          </p:nvPr>
        </p:nvSpPr>
        <p:spPr>
          <a:xfrm>
            <a:off x="588669" y="54410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Состав работ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63" name="Google Shape;163;p21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165" name="Google Shape;165;p21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7" name="Google Shape;167;p21"/>
          <p:cNvSpPr txBox="1"/>
          <p:nvPr>
            <p:ph idx="4294967295" type="subTitle"/>
          </p:nvPr>
        </p:nvSpPr>
        <p:spPr>
          <a:xfrm>
            <a:off x="589800" y="2081325"/>
            <a:ext cx="88983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Все работы по проекту разделяются на следующие составляющие:</a:t>
            </a:r>
            <a:endParaRPr/>
          </a:p>
        </p:txBody>
      </p:sp>
      <p:sp>
        <p:nvSpPr>
          <p:cNvPr id="168" name="Google Shape;168;p21"/>
          <p:cNvSpPr txBox="1"/>
          <p:nvPr>
            <p:ph idx="4294967295" type="subTitle"/>
          </p:nvPr>
        </p:nvSpPr>
        <p:spPr>
          <a:xfrm>
            <a:off x="589800" y="3334425"/>
            <a:ext cx="5765100" cy="23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1. Оформление страниц</a:t>
            </a:r>
            <a:endParaRPr b="1"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Разработка дизайна + Первичная настройка корпоративных групп / аккаунтов.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" name="Google Shape;169;p21"/>
          <p:cNvSpPr txBox="1"/>
          <p:nvPr>
            <p:ph idx="4294967295" type="subTitle"/>
          </p:nvPr>
        </p:nvSpPr>
        <p:spPr>
          <a:xfrm>
            <a:off x="589800" y="5939750"/>
            <a:ext cx="5765100" cy="19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3. </a:t>
            </a: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Реклама</a:t>
            </a:r>
            <a:endParaRPr b="1"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Таргетированная реклама.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Размещение постов в прочих группах / аккаунтах.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0" name="Google Shape;170;p21"/>
          <p:cNvSpPr txBox="1"/>
          <p:nvPr>
            <p:ph idx="4294967295" type="subTitle"/>
          </p:nvPr>
        </p:nvSpPr>
        <p:spPr>
          <a:xfrm>
            <a:off x="6802625" y="3334425"/>
            <a:ext cx="5765100" cy="27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latin typeface="Proxima Nova"/>
                <a:ea typeface="Proxima Nova"/>
                <a:cs typeface="Proxima Nova"/>
                <a:sym typeface="Proxima Nova"/>
              </a:rPr>
              <a:t>2. Наполнение</a:t>
            </a:r>
            <a:endParaRPr b="1"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•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Составление контент-плана и подготовка, исходя из него, постов для публикации.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1" name="Google Shape;171;p21"/>
          <p:cNvSpPr txBox="1"/>
          <p:nvPr>
            <p:ph idx="4294967295" type="subTitle"/>
          </p:nvPr>
        </p:nvSpPr>
        <p:spPr>
          <a:xfrm>
            <a:off x="6802625" y="5939750"/>
            <a:ext cx="6015900" cy="19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4. Модерация</a:t>
            </a:r>
            <a:endParaRPr b="1"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Работа с аудиторией: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Отслеживание сообщений / комментариев.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Коммуникации.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/>
          <p:nvPr>
            <p:ph idx="4294967295" type="ctrTitle"/>
          </p:nvPr>
        </p:nvSpPr>
        <p:spPr>
          <a:xfrm>
            <a:off x="588669" y="54410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Состав работ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77" name="Google Shape;177;p22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179" name="Google Shape;179;p22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2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1" name="Google Shape;181;p22"/>
          <p:cNvSpPr txBox="1"/>
          <p:nvPr>
            <p:ph idx="4294967295" type="subTitle"/>
          </p:nvPr>
        </p:nvSpPr>
        <p:spPr>
          <a:xfrm>
            <a:off x="589800" y="2081325"/>
            <a:ext cx="88983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Все работы по проекту разделяются на следующие составляющие:</a:t>
            </a:r>
            <a:endParaRPr/>
          </a:p>
        </p:txBody>
      </p:sp>
      <p:sp>
        <p:nvSpPr>
          <p:cNvPr id="182" name="Google Shape;182;p22"/>
          <p:cNvSpPr txBox="1"/>
          <p:nvPr>
            <p:ph idx="4294967295" type="subTitle"/>
          </p:nvPr>
        </p:nvSpPr>
        <p:spPr>
          <a:xfrm>
            <a:off x="589800" y="3334425"/>
            <a:ext cx="5765100" cy="23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5.</a:t>
            </a: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 Доски объявлений</a:t>
            </a:r>
            <a:endParaRPr b="1"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Публикация и продвижение объявлений на «Авито», «Юла» и других площадках.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3" name="Google Shape;183;p22"/>
          <p:cNvSpPr txBox="1"/>
          <p:nvPr>
            <p:ph idx="4294967295" type="subTitle"/>
          </p:nvPr>
        </p:nvSpPr>
        <p:spPr>
          <a:xfrm>
            <a:off x="589800" y="5939750"/>
            <a:ext cx="5765100" cy="19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7. Лидеры мнений</a:t>
            </a:r>
            <a:endParaRPr b="1"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Взаимодействие с ключевыми персонами, которые владеют вниманием целевой аудитории.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4" name="Google Shape;184;p22"/>
          <p:cNvSpPr txBox="1"/>
          <p:nvPr>
            <p:ph idx="4294967295" type="subTitle"/>
          </p:nvPr>
        </p:nvSpPr>
        <p:spPr>
          <a:xfrm>
            <a:off x="6802625" y="3334425"/>
            <a:ext cx="5765100" cy="27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r>
              <a:rPr b="1" lang="en-US" sz="2300">
                <a:latin typeface="Proxima Nova"/>
                <a:ea typeface="Proxima Nova"/>
                <a:cs typeface="Proxima Nova"/>
                <a:sym typeface="Proxima Nova"/>
              </a:rPr>
              <a:t>. Подготовка 2D-ролика для YouTube</a:t>
            </a:r>
            <a:endParaRPr b="1"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•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Составление контент-плана и подготовка, исходя из него, постов для публикации.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5" name="Google Shape;185;p22"/>
          <p:cNvSpPr txBox="1"/>
          <p:nvPr>
            <p:ph idx="4294967295" type="subTitle"/>
          </p:nvPr>
        </p:nvSpPr>
        <p:spPr>
          <a:xfrm>
            <a:off x="6802625" y="5939750"/>
            <a:ext cx="6015900" cy="19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8. Конкурсы</a:t>
            </a:r>
            <a:endParaRPr b="1"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Подготовка к конкурсам.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Организация всех основных процессов, достижение максимального охвата.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