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9753600" cx="13004800"/>
  <p:notesSz cx="6858000" cy="9144000"/>
  <p:embeddedFontLst>
    <p:embeddedFont>
      <p:font typeface="Proxima Nova"/>
      <p:regular r:id="rId30"/>
      <p:bold r:id="rId31"/>
      <p:italic r:id="rId32"/>
      <p:boldItalic r:id="rId33"/>
    </p:embeddedFont>
    <p:embeddedFont>
      <p:font typeface="Proxima Nova Extrabold"/>
      <p:bold r:id="rId34"/>
    </p:embeddedFont>
    <p:embeddedFont>
      <p:font typeface="Proxima Nova Semibold"/>
      <p:regular r:id="rId35"/>
      <p:bold r:id="rId36"/>
      <p:boldItalic r:id="rId37"/>
    </p:embeddedFont>
    <p:embeddedFont>
      <p:font typeface="Helvetica Neue"/>
      <p:regular r:id="rId38"/>
      <p:bold r:id="rId39"/>
      <p:italic r:id="rId40"/>
      <p:boldItalic r:id="rId41"/>
    </p:embeddedFont>
    <p:embeddedFont>
      <p:font typeface="Helvetica Neue Light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8549087-54E2-47B2-88A5-8BC89024BEAB}">
  <a:tblStyle styleId="{48549087-54E2-47B2-88A5-8BC89024BEA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italic.fntdata"/><Relationship Id="rId20" Type="http://schemas.openxmlformats.org/officeDocument/2006/relationships/slide" Target="slides/slide15.xml"/><Relationship Id="rId42" Type="http://schemas.openxmlformats.org/officeDocument/2006/relationships/font" Target="fonts/HelveticaNeueLight-regular.fntdata"/><Relationship Id="rId41" Type="http://schemas.openxmlformats.org/officeDocument/2006/relationships/font" Target="fonts/HelveticaNeue-boldItalic.fntdata"/><Relationship Id="rId22" Type="http://schemas.openxmlformats.org/officeDocument/2006/relationships/slide" Target="slides/slide17.xml"/><Relationship Id="rId44" Type="http://schemas.openxmlformats.org/officeDocument/2006/relationships/font" Target="fonts/HelveticaNeueLight-italic.fntdata"/><Relationship Id="rId21" Type="http://schemas.openxmlformats.org/officeDocument/2006/relationships/slide" Target="slides/slide16.xml"/><Relationship Id="rId43" Type="http://schemas.openxmlformats.org/officeDocument/2006/relationships/font" Target="fonts/HelveticaNeueLight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HelveticaNeueLigh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-bold.fntdata"/><Relationship Id="rId30" Type="http://schemas.openxmlformats.org/officeDocument/2006/relationships/font" Target="fonts/ProximaNova-regular.fntdata"/><Relationship Id="rId11" Type="http://schemas.openxmlformats.org/officeDocument/2006/relationships/slide" Target="slides/slide6.xml"/><Relationship Id="rId33" Type="http://schemas.openxmlformats.org/officeDocument/2006/relationships/font" Target="fonts/ProximaNova-boldItalic.fntdata"/><Relationship Id="rId10" Type="http://schemas.openxmlformats.org/officeDocument/2006/relationships/slide" Target="slides/slide5.xml"/><Relationship Id="rId32" Type="http://schemas.openxmlformats.org/officeDocument/2006/relationships/font" Target="fonts/ProximaNova-italic.fntdata"/><Relationship Id="rId13" Type="http://schemas.openxmlformats.org/officeDocument/2006/relationships/slide" Target="slides/slide8.xml"/><Relationship Id="rId35" Type="http://schemas.openxmlformats.org/officeDocument/2006/relationships/font" Target="fonts/ProximaNovaSemibold-regular.fntdata"/><Relationship Id="rId12" Type="http://schemas.openxmlformats.org/officeDocument/2006/relationships/slide" Target="slides/slide7.xml"/><Relationship Id="rId34" Type="http://schemas.openxmlformats.org/officeDocument/2006/relationships/font" Target="fonts/ProximaNovaExtrabold-bold.fntdata"/><Relationship Id="rId15" Type="http://schemas.openxmlformats.org/officeDocument/2006/relationships/slide" Target="slides/slide10.xml"/><Relationship Id="rId37" Type="http://schemas.openxmlformats.org/officeDocument/2006/relationships/font" Target="fonts/ProximaNovaSemibold-boldItalic.fntdata"/><Relationship Id="rId14" Type="http://schemas.openxmlformats.org/officeDocument/2006/relationships/slide" Target="slides/slide9.xml"/><Relationship Id="rId36" Type="http://schemas.openxmlformats.org/officeDocument/2006/relationships/font" Target="fonts/ProximaNovaSemibold-bold.fntdata"/><Relationship Id="rId17" Type="http://schemas.openxmlformats.org/officeDocument/2006/relationships/slide" Target="slides/slide12.xml"/><Relationship Id="rId39" Type="http://schemas.openxmlformats.org/officeDocument/2006/relationships/font" Target="fonts/HelveticaNeue-bold.fntdata"/><Relationship Id="rId16" Type="http://schemas.openxmlformats.org/officeDocument/2006/relationships/slide" Target="slides/slide11.xml"/><Relationship Id="rId38" Type="http://schemas.openxmlformats.org/officeDocument/2006/relationships/font" Target="fonts/HelveticaNeu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dbe2c9c20_0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8dbe2c9c20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dbe2c9c20_0_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8dbe2c9c20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d76c2251a_0_1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8d76c2251a_0_1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dbe2c9c20_0_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8dbe2c9c20_0_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606fe851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8606fe851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87adb54e41_1_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87adb54e41_1_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7adb54e41_1_1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87adb54e41_1_1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7adb54e41_1_1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87adb54e41_1_1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8dbe2c9c20_0_1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8dbe2c9c20_0_1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d76c2251a_0_1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8d76c2251a_0_1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7a7fdb890_0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87a7fdb890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d76c2251a_0_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8d76c2251a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d76c2251a_0_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8d76c2251a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заголовок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">
  <p:cSld name="Цитата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i="1" sz="2400"/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2" type="body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sz="3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">
  <p:cSld name="Фото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>
            <p:ph idx="2" type="pic"/>
          </p:nvPr>
        </p:nvSpPr>
        <p:spPr>
          <a:xfrm>
            <a:off x="-949853" y="0"/>
            <a:ext cx="14904506" cy="9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>
  <p:cSld name="Пустой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 — горизонтально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>
            <p:ph idx="2" type="pic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">
  <p:cSld name="Заголовок — по центру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 — вертикально">
  <p:cSld name="Фото — вертикально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>
            <p:ph idx="2" type="pic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"/>
              <a:buNone/>
              <a:defRPr sz="3700"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сверху">
  <p:cSld name="Заголовок — сверху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ункты">
  <p:cSld name="Заголовок и пункты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94335" lvl="0" marL="457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пункты и фото">
  <p:cSld name="Заголовок, пункты и фото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>
            <p:ph idx="2" type="pic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" type="body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8641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1pPr>
            <a:lvl2pPr indent="-48641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2pPr>
            <a:lvl3pPr indent="-48641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3pPr>
            <a:lvl4pPr indent="-48641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4pPr>
            <a:lvl5pPr indent="-48641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4060"/>
              <a:buFont typeface="Helvetica Neue"/>
              <a:buChar char="•"/>
              <a:defRPr sz="2800"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нкты">
  <p:cSld name="Пункты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" type="body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94335" lvl="0" marL="457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 (3 шт.)">
  <p:cSld name="Фото (3 шт.)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/>
          <p:nvPr>
            <p:ph idx="2" type="pic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3" name="Google Shape;43;p10"/>
          <p:cNvSpPr/>
          <p:nvPr>
            <p:ph idx="3" type="pic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4" type="pic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b="0" i="0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2324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2324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23239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23239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23239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Helvetica Neue"/>
              <a:buChar char="•"/>
              <a:defRPr b="0" i="0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hyperlink" Target="mailto:info@proactivity.ru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hyperlink" Target="mailto:info@proactivity.ru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hyperlink" Target="mailto:info@proactivity.ru" TargetMode="External"/><Relationship Id="rId9" Type="http://schemas.openxmlformats.org/officeDocument/2006/relationships/image" Target="../media/image22.png"/><Relationship Id="rId5" Type="http://schemas.openxmlformats.org/officeDocument/2006/relationships/image" Target="../media/image18.gif"/><Relationship Id="rId6" Type="http://schemas.openxmlformats.org/officeDocument/2006/relationships/image" Target="../media/image13.jpg"/><Relationship Id="rId7" Type="http://schemas.openxmlformats.org/officeDocument/2006/relationships/image" Target="../media/image21.png"/><Relationship Id="rId8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hyperlink" Target="mailto:info@proactivity.ru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hyperlink" Target="mailto:info@proactivity.ru" TargetMode="External"/><Relationship Id="rId5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hyperlink" Target="mailto:info@proactivity.ru" TargetMode="External"/><Relationship Id="rId5" Type="http://schemas.openxmlformats.org/officeDocument/2006/relationships/image" Target="../media/image12.jpg"/><Relationship Id="rId6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hyperlink" Target="mailto:info@proactivity.ru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20.png"/><Relationship Id="rId7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Relationship Id="rId6" Type="http://schemas.openxmlformats.org/officeDocument/2006/relationships/image" Target="../media/image3.png"/><Relationship Id="rId7" Type="http://schemas.openxmlformats.org/officeDocument/2006/relationships/hyperlink" Target="mailto:info@proactivity.ru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orkspace.ru" TargetMode="External"/><Relationship Id="rId4" Type="http://schemas.openxmlformats.org/officeDocument/2006/relationships/image" Target="../media/image3.png"/><Relationship Id="rId5" Type="http://schemas.openxmlformats.org/officeDocument/2006/relationships/hyperlink" Target="mailto:info@proactivity.ru" TargetMode="External"/><Relationship Id="rId6" Type="http://schemas.openxmlformats.org/officeDocument/2006/relationships/image" Target="../media/image2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hyperlink" Target="mailto:info@proactivity.ru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30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4.xml"/><Relationship Id="rId10" Type="http://schemas.openxmlformats.org/officeDocument/2006/relationships/slide" Target="/ppt/slides/slide13.xml"/><Relationship Id="rId13" Type="http://schemas.openxmlformats.org/officeDocument/2006/relationships/slide" Target="/ppt/slides/slide17.xml"/><Relationship Id="rId12" Type="http://schemas.openxmlformats.org/officeDocument/2006/relationships/slide" Target="/ppt/slides/slide1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slide" Target="/ppt/slides/slide3.xml"/><Relationship Id="rId9" Type="http://schemas.openxmlformats.org/officeDocument/2006/relationships/slide" Target="/ppt/slides/slide12.xml"/><Relationship Id="rId15" Type="http://schemas.openxmlformats.org/officeDocument/2006/relationships/slide" Target="/ppt/slides/slide20.xml"/><Relationship Id="rId14" Type="http://schemas.openxmlformats.org/officeDocument/2006/relationships/slide" Target="/ppt/slides/slide18.xml"/><Relationship Id="rId17" Type="http://schemas.openxmlformats.org/officeDocument/2006/relationships/slide" Target="/ppt/slides/slide24.xml"/><Relationship Id="rId16" Type="http://schemas.openxmlformats.org/officeDocument/2006/relationships/slide" Target="/ppt/slides/slide21.xml"/><Relationship Id="rId5" Type="http://schemas.openxmlformats.org/officeDocument/2006/relationships/slide" Target="/ppt/slides/slide5.xml"/><Relationship Id="rId6" Type="http://schemas.openxmlformats.org/officeDocument/2006/relationships/slide" Target="/ppt/slides/slide5.xml"/><Relationship Id="rId18" Type="http://schemas.openxmlformats.org/officeDocument/2006/relationships/hyperlink" Target="mailto:info@proactivity.ru" TargetMode="External"/><Relationship Id="rId7" Type="http://schemas.openxmlformats.org/officeDocument/2006/relationships/slide" Target="/ppt/slides/slide8.xml"/><Relationship Id="rId8" Type="http://schemas.openxmlformats.org/officeDocument/2006/relationships/slide" Target="/ppt/slides/slide9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hyperlink" Target="mailto:info@proactivity.ru" TargetMode="External"/><Relationship Id="rId5" Type="http://schemas.openxmlformats.org/officeDocument/2006/relationships/image" Target="../media/image31.png"/><Relationship Id="rId6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hyperlink" Target="mailto:info@proactivity.ru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hyperlink" Target="mailto:info@proactivity.ru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hyperlink" Target="mailto:info@proactivity.ru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hyperlink" Target="mailto:info@proactivity.ru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mailto:info@proactivity.r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mailto:info@proactivity.ru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mailto:info@proactivity.ru" TargetMode="External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mailto:info@proactivity.ru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mailto:info@proactivity.ru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7.png"/><Relationship Id="rId7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mailto:info@proactivity.ru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hyperlink" Target="mailto:info@proactivity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19075" y="0"/>
            <a:ext cx="13004700" cy="9753600"/>
          </a:xfrm>
          <a:prstGeom prst="rect">
            <a:avLst/>
          </a:prstGeom>
          <a:solidFill>
            <a:srgbClr val="001F3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idx="4294967295" type="ctrTitle"/>
          </p:nvPr>
        </p:nvSpPr>
        <p:spPr>
          <a:xfrm>
            <a:off x="550225" y="2826850"/>
            <a:ext cx="8760900" cy="20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Proxima Nova"/>
              <a:buNone/>
            </a:pPr>
            <a:r>
              <a:rPr lang="en-US" sz="45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Контекстная реклама</a:t>
            </a:r>
            <a:endParaRPr sz="45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Proxima Nova"/>
              <a:buNone/>
            </a:pPr>
            <a:r>
              <a:rPr lang="en-US" sz="4500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сайта dom-vsem-139.ru</a:t>
            </a:r>
            <a:endParaRPr sz="4500">
              <a:solidFill>
                <a:srgbClr val="FFFFFF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descr="laurel.png"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7586" y="6794580"/>
            <a:ext cx="595053" cy="59505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92163" y="7451975"/>
            <a:ext cx="2145900" cy="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ТОП-3 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агентств контекстной рекламы</a:t>
            </a:r>
            <a:r>
              <a:rPr b="0" i="0" lang="en-US" sz="15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в г. Казань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3186648" y="7394225"/>
            <a:ext cx="3061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FF3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ТОП-10 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агентств контекстной рекламы в категории </a:t>
            </a:r>
            <a:r>
              <a:rPr b="0" i="0" lang="en-US" sz="15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«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Ремонт и строительство</a:t>
            </a:r>
            <a:r>
              <a:rPr b="0" i="0" lang="en-US" sz="1500" u="none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»</a:t>
            </a:r>
            <a:endParaRPr/>
          </a:p>
        </p:txBody>
      </p:sp>
      <p:pic>
        <p:nvPicPr>
          <p:cNvPr descr="laurel.png" id="64" name="Google Shape;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4757" y="6731335"/>
            <a:ext cx="605585" cy="605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.png" id="65" name="Google Shape;65;p14"/>
          <p:cNvPicPr preferRelativeResize="0"/>
          <p:nvPr/>
        </p:nvPicPr>
        <p:blipFill rotWithShape="1">
          <a:blip r:embed="rId4">
            <a:alphaModFix/>
          </a:blip>
          <a:srcRect b="36610" l="12633" r="62221" t="36610"/>
          <a:stretch/>
        </p:blipFill>
        <p:spPr>
          <a:xfrm>
            <a:off x="436943" y="322939"/>
            <a:ext cx="2256325" cy="70218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381050" y="8207513"/>
            <a:ext cx="28674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Рейтинг Рунета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131414" y="8207513"/>
            <a:ext cx="28674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"/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CMS Magazine</a:t>
            </a:r>
            <a:endParaRPr/>
          </a:p>
        </p:txBody>
      </p:sp>
      <p:sp>
        <p:nvSpPr>
          <p:cNvPr id="68" name="Google Shape;68;p14"/>
          <p:cNvSpPr txBox="1"/>
          <p:nvPr>
            <p:ph idx="4294967295" type="ctrTitle"/>
          </p:nvPr>
        </p:nvSpPr>
        <p:spPr>
          <a:xfrm>
            <a:off x="550225" y="2338190"/>
            <a:ext cx="53574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roxima Nova"/>
              <a:buNone/>
            </a:pPr>
            <a:r>
              <a:rPr b="1" lang="en-US" sz="2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Коммерческое предложение </a:t>
            </a:r>
            <a:endParaRPr b="1" sz="2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7385" y="7859075"/>
            <a:ext cx="1943507" cy="70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61138" y="7859078"/>
            <a:ext cx="1943525" cy="69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350" y="4672750"/>
            <a:ext cx="9115083" cy="59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8300" y="5373988"/>
            <a:ext cx="5357400" cy="929345"/>
          </a:xfrm>
          <a:prstGeom prst="rect">
            <a:avLst/>
          </a:prstGeom>
          <a:noFill/>
          <a:ln cap="flat" cmpd="sng" w="28575">
            <a:solidFill>
              <a:srgbClr val="F1CF6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/>
          <p:nvPr>
            <p:ph idx="4294967295" type="ctrTitle"/>
          </p:nvPr>
        </p:nvSpPr>
        <p:spPr>
          <a:xfrm>
            <a:off x="588669" y="5441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Состав работ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88" name="Google Shape;188;p23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90" name="Google Shape;190;p23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3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2" name="Google Shape;192;p23"/>
          <p:cNvSpPr txBox="1"/>
          <p:nvPr>
            <p:ph idx="4294967295" type="subTitle"/>
          </p:nvPr>
        </p:nvSpPr>
        <p:spPr>
          <a:xfrm>
            <a:off x="589800" y="2081325"/>
            <a:ext cx="88983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Следующий этап – регулярная поддержка, которая включает в себя:</a:t>
            </a:r>
            <a:endParaRPr/>
          </a:p>
        </p:txBody>
      </p:sp>
      <p:sp>
        <p:nvSpPr>
          <p:cNvPr id="193" name="Google Shape;193;p23"/>
          <p:cNvSpPr txBox="1"/>
          <p:nvPr>
            <p:ph idx="4294967295" type="subTitle"/>
          </p:nvPr>
        </p:nvSpPr>
        <p:spPr>
          <a:xfrm>
            <a:off x="589800" y="3334425"/>
            <a:ext cx="57651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1. Отслеживание показов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Контроль бюджет.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Мониторинг доступности сайта.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Напоминание о необходимости оплаты.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4" name="Google Shape;194;p23"/>
          <p:cNvSpPr txBox="1"/>
          <p:nvPr>
            <p:ph idx="4294967295" type="subTitle"/>
          </p:nvPr>
        </p:nvSpPr>
        <p:spPr>
          <a:xfrm>
            <a:off x="589800" y="5939750"/>
            <a:ext cx="57651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3. Корректировка объявлений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Внесение изменений в созданные объявления.</a:t>
            </a:r>
            <a:endParaRPr/>
          </a:p>
        </p:txBody>
      </p:sp>
      <p:sp>
        <p:nvSpPr>
          <p:cNvPr id="195" name="Google Shape;195;p23"/>
          <p:cNvSpPr txBox="1"/>
          <p:nvPr>
            <p:ph idx="4294967295" type="subTitle"/>
          </p:nvPr>
        </p:nvSpPr>
        <p:spPr>
          <a:xfrm>
            <a:off x="6802625" y="3334425"/>
            <a:ext cx="57651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Proxima Nova"/>
                <a:ea typeface="Proxima Nova"/>
                <a:cs typeface="Proxima Nova"/>
                <a:sym typeface="Proxima Nova"/>
              </a:rPr>
              <a:t>2. Оптимизация рекламы</a:t>
            </a:r>
            <a:endParaRPr b="1"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•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Повторная настройка уже существующих объявлений для повышения результативности.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6" name="Google Shape;196;p23"/>
          <p:cNvSpPr txBox="1"/>
          <p:nvPr>
            <p:ph idx="4294967295" type="subTitle"/>
          </p:nvPr>
        </p:nvSpPr>
        <p:spPr>
          <a:xfrm>
            <a:off x="6802625" y="5939750"/>
            <a:ext cx="60159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. Расширение рекламных кампаний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Настройка и запуск дополнительных объявлений.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/>
          <p:nvPr>
            <p:ph idx="4294967295" type="ctrTitle"/>
          </p:nvPr>
        </p:nvSpPr>
        <p:spPr>
          <a:xfrm>
            <a:off x="588669" y="5441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Состав работ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02" name="Google Shape;202;p24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204" name="Google Shape;204;p24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4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6" name="Google Shape;206;p24"/>
          <p:cNvSpPr txBox="1"/>
          <p:nvPr>
            <p:ph idx="4294967295" type="subTitle"/>
          </p:nvPr>
        </p:nvSpPr>
        <p:spPr>
          <a:xfrm>
            <a:off x="589800" y="2081325"/>
            <a:ext cx="88983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Дополнительные рекомендованные услуги:</a:t>
            </a:r>
            <a:endParaRPr/>
          </a:p>
        </p:txBody>
      </p:sp>
      <p:sp>
        <p:nvSpPr>
          <p:cNvPr id="207" name="Google Shape;207;p24"/>
          <p:cNvSpPr txBox="1"/>
          <p:nvPr>
            <p:ph idx="4294967295" type="subTitle"/>
          </p:nvPr>
        </p:nvSpPr>
        <p:spPr>
          <a:xfrm>
            <a:off x="589800" y="3334425"/>
            <a:ext cx="5765100" cy="4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Настройка аналитики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Установка счетчиков посещаемости (Яндекс + Google).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Настройка целей.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Подключение call-tracking (отслеживание статистики по звонкам).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Настройка сквозной аналитики в связке с вашей CRM.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8" name="Google Shape;208;p24"/>
          <p:cNvSpPr txBox="1"/>
          <p:nvPr>
            <p:ph idx="4294967295" type="subTitle"/>
          </p:nvPr>
        </p:nvSpPr>
        <p:spPr>
          <a:xfrm>
            <a:off x="6802625" y="3334425"/>
            <a:ext cx="5765100" cy="4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Proxima Nova"/>
                <a:ea typeface="Proxima Nova"/>
                <a:cs typeface="Proxima Nova"/>
                <a:sym typeface="Proxima Nova"/>
              </a:rPr>
              <a:t>Увеличение конверсии сайта</a:t>
            </a:r>
            <a:endParaRPr b="1"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•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Доработка содержимого сайта (корректировка блока «Преимущества»).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•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Отрисовка 3 баннеров.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•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Установка виджета обратного звонка и онлайн-консультанта.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>
            <p:ph idx="4294967295" type="ctrTitle"/>
          </p:nvPr>
        </p:nvSpPr>
        <p:spPr>
          <a:xfrm>
            <a:off x="588669" y="5441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Площадки и технологии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14" name="Google Shape;214;p25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216" name="Google Shape;216;p25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5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8" name="Google Shape;218;p25"/>
          <p:cNvSpPr txBox="1"/>
          <p:nvPr>
            <p:ph idx="4294967295" type="subTitle"/>
          </p:nvPr>
        </p:nvSpPr>
        <p:spPr>
          <a:xfrm>
            <a:off x="589800" y="2081325"/>
            <a:ext cx="88983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Ваши объявления будут показываться на следующих сайтах: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9" name="Google Shape;21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8075" y="3080050"/>
            <a:ext cx="2573650" cy="15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5"/>
          <p:cNvPicPr preferRelativeResize="0"/>
          <p:nvPr/>
        </p:nvPicPr>
        <p:blipFill rotWithShape="1">
          <a:blip r:embed="rId6">
            <a:alphaModFix/>
          </a:blip>
          <a:srcRect b="33211" l="18132" r="16712" t="30160"/>
          <a:stretch/>
        </p:blipFill>
        <p:spPr>
          <a:xfrm>
            <a:off x="7068706" y="3470138"/>
            <a:ext cx="3491244" cy="110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5"/>
          <p:cNvSpPr txBox="1"/>
          <p:nvPr>
            <p:ph idx="4294967295" type="subTitle"/>
          </p:nvPr>
        </p:nvSpPr>
        <p:spPr>
          <a:xfrm>
            <a:off x="2206450" y="4574200"/>
            <a:ext cx="3293400" cy="26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Поиск: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Десктопный (компьютеры).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Мобильный.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Сайты партнеров: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2" name="Google Shape;222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24275" y="6951599"/>
            <a:ext cx="1634148" cy="4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/>
          <p:nvPr>
            <p:ph idx="4294967295" type="subTitle"/>
          </p:nvPr>
        </p:nvSpPr>
        <p:spPr>
          <a:xfrm>
            <a:off x="7068700" y="4659475"/>
            <a:ext cx="3293400" cy="26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Поиск: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Десктопный (компьютеры).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Мобильный.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Сайты партнеров.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4" name="Google Shape;224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03800" y="7678796"/>
            <a:ext cx="2133000" cy="97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95675" y="7251616"/>
            <a:ext cx="1949261" cy="88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5"/>
          <p:cNvSpPr txBox="1"/>
          <p:nvPr>
            <p:ph idx="4294967295" type="subTitle"/>
          </p:nvPr>
        </p:nvSpPr>
        <p:spPr>
          <a:xfrm>
            <a:off x="4086825" y="7942450"/>
            <a:ext cx="16341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и другие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588669" y="5441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Прогноз результатов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32" name="Google Shape;232;p26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234" name="Google Shape;234;p26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6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236" name="Google Shape;236;p26"/>
          <p:cNvGraphicFramePr/>
          <p:nvPr/>
        </p:nvGraphicFramePr>
        <p:xfrm>
          <a:off x="680175" y="2413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{48549087-54E2-47B2-88A5-8BC89024BEAB}</a:tableStyleId>
              </a:tblPr>
              <a:tblGrid>
                <a:gridCol w="2631625"/>
                <a:gridCol w="4251125"/>
              </a:tblGrid>
              <a:tr h="112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Бюджет</a:t>
                      </a:r>
                      <a:endParaRPr b="1" sz="17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100 000 руб.</a:t>
                      </a:r>
                      <a:endParaRPr sz="1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0D0"/>
                    </a:solidFill>
                  </a:tcPr>
                </a:tc>
              </a:tr>
              <a:tr h="112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7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Посетители</a:t>
                      </a:r>
                      <a:endParaRPr b="1" sz="17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</a:t>
                      </a:r>
                      <a:r>
                        <a:rPr lang="en-US" sz="17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30</a:t>
                      </a:r>
                      <a:endParaRPr sz="1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0D0"/>
                    </a:solidFill>
                  </a:tcPr>
                </a:tc>
              </a:tr>
              <a:tr h="1133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Заявки</a:t>
                      </a:r>
                      <a:endParaRPr b="1" sz="17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23</a:t>
                      </a:r>
                      <a:endParaRPr sz="1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2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Договора</a:t>
                      </a:r>
                      <a:endParaRPr b="1" sz="17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 sz="17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D0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>
            <p:ph idx="4294967295" type="ctrTitle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Проектная команда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42" name="Google Shape;242;p27"/>
          <p:cNvSpPr txBox="1"/>
          <p:nvPr>
            <p:ph idx="4294967295" type="subTitle"/>
          </p:nvPr>
        </p:nvSpPr>
        <p:spPr>
          <a:xfrm>
            <a:off x="589801" y="1631800"/>
            <a:ext cx="76116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b="0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Наш вашим проектом будут работать:</a:t>
            </a:r>
            <a:endParaRPr/>
          </a:p>
        </p:txBody>
      </p:sp>
      <p:sp>
        <p:nvSpPr>
          <p:cNvPr id="243" name="Google Shape;243;p27"/>
          <p:cNvSpPr txBox="1"/>
          <p:nvPr/>
        </p:nvSpPr>
        <p:spPr>
          <a:xfrm>
            <a:off x="2211125" y="4839013"/>
            <a:ext cx="5825700" cy="21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Всегда на связи. Вовремя отвечаю на вопросы и реагирую на любые пожелания, организуя работу специалистов.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27"/>
          <p:cNvSpPr txBox="1"/>
          <p:nvPr/>
        </p:nvSpPr>
        <p:spPr>
          <a:xfrm>
            <a:off x="2211125" y="3774281"/>
            <a:ext cx="33798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Катя Логвинова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>
                <a:solidFill>
                  <a:srgbClr val="071F2E"/>
                </a:solidFill>
                <a:latin typeface="Proxima Nova"/>
                <a:ea typeface="Proxima Nova"/>
                <a:cs typeface="Proxima Nova"/>
                <a:sym typeface="Proxima Nova"/>
              </a:rPr>
              <a:t>Аккаунт-менеджер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t/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5" name="Google Shape;245;p27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" name="Google Shape;246;p27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247" name="Google Shape;247;p27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7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9" name="Google Shape;24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15925" y="3376400"/>
            <a:ext cx="3838547" cy="550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7"/>
          <p:cNvSpPr txBox="1"/>
          <p:nvPr/>
        </p:nvSpPr>
        <p:spPr>
          <a:xfrm>
            <a:off x="1312200" y="4469850"/>
            <a:ext cx="7917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10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endParaRPr b="1" sz="10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"/>
          <p:cNvSpPr txBox="1"/>
          <p:nvPr>
            <p:ph idx="4294967295" type="ctrTitle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Проектная команда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56" name="Google Shape;256;p28"/>
          <p:cNvSpPr txBox="1"/>
          <p:nvPr>
            <p:ph idx="4294967295" type="subTitle"/>
          </p:nvPr>
        </p:nvSpPr>
        <p:spPr>
          <a:xfrm>
            <a:off x="589801" y="1631800"/>
            <a:ext cx="76116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b="0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Наш вашим проектом будут работать:</a:t>
            </a:r>
            <a:endParaRPr/>
          </a:p>
        </p:txBody>
      </p:sp>
      <p:sp>
        <p:nvSpPr>
          <p:cNvPr id="257" name="Google Shape;257;p28"/>
          <p:cNvSpPr txBox="1"/>
          <p:nvPr/>
        </p:nvSpPr>
        <p:spPr>
          <a:xfrm>
            <a:off x="1884525" y="4227700"/>
            <a:ext cx="4070700" cy="21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«Знаю, как настроить рекламные кампании таким образом, чтобы ваш сайт получил максимум качественных заявок.»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8" name="Google Shape;258;p28"/>
          <p:cNvSpPr txBox="1"/>
          <p:nvPr/>
        </p:nvSpPr>
        <p:spPr>
          <a:xfrm>
            <a:off x="1884525" y="3162956"/>
            <a:ext cx="33798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Кирилл Кряжев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>
                <a:solidFill>
                  <a:srgbClr val="071F2E"/>
                </a:solidFill>
                <a:latin typeface="Proxima Nova"/>
                <a:ea typeface="Proxima Nova"/>
                <a:cs typeface="Proxima Nova"/>
                <a:sym typeface="Proxima Nova"/>
              </a:rPr>
              <a:t>Специалист по рекламе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t/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7869575" y="4227700"/>
            <a:ext cx="4070700" cy="21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«Залог успешной рекламы – сбор и анализ показателей. Только владея данными, можно строить и проверять гипотезы.»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7869575" y="3162956"/>
            <a:ext cx="33798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Дмитрий Боровик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>
                <a:solidFill>
                  <a:srgbClr val="071F2E"/>
                </a:solidFill>
                <a:latin typeface="Proxima Nova"/>
                <a:ea typeface="Proxima Nova"/>
                <a:cs typeface="Proxima Nova"/>
                <a:sym typeface="Proxima Nova"/>
              </a:rPr>
              <a:t>Веб-аналитик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t/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1" name="Google Shape;261;p28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Google Shape;262;p28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263" name="Google Shape;263;p28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8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5" name="Google Shape;26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675" y="3283796"/>
            <a:ext cx="1176300" cy="1176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 rotWithShape="1">
          <a:blip r:embed="rId6">
            <a:alphaModFix/>
          </a:blip>
          <a:srcRect b="13741" l="0" r="0" t="0"/>
          <a:stretch/>
        </p:blipFill>
        <p:spPr>
          <a:xfrm>
            <a:off x="6586550" y="3244523"/>
            <a:ext cx="1176300" cy="1176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 txBox="1"/>
          <p:nvPr>
            <p:ph idx="4294967295" type="ctrTitle"/>
          </p:nvPr>
        </p:nvSpPr>
        <p:spPr>
          <a:xfrm>
            <a:off x="588669" y="545652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Наш опыт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72" name="Google Shape;272;p29"/>
          <p:cNvSpPr txBox="1"/>
          <p:nvPr>
            <p:ph idx="4294967295" type="subTitle"/>
          </p:nvPr>
        </p:nvSpPr>
        <p:spPr>
          <a:xfrm>
            <a:off x="589800" y="1913975"/>
            <a:ext cx="79650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Реклама</a:t>
            </a:r>
            <a:r>
              <a:rPr b="0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прочих проектов из сферы 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строительства</a:t>
            </a:r>
            <a:r>
              <a:rPr b="0" i="0" lang="en-US" sz="23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/>
          </a:p>
        </p:txBody>
      </p:sp>
      <p:sp>
        <p:nvSpPr>
          <p:cNvPr id="273" name="Google Shape;273;p29"/>
          <p:cNvSpPr txBox="1"/>
          <p:nvPr/>
        </p:nvSpPr>
        <p:spPr>
          <a:xfrm>
            <a:off x="680925" y="4134250"/>
            <a:ext cx="13596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b="1" lang="en-US" sz="2700">
                <a:solidFill>
                  <a:srgbClr val="4BA8EA"/>
                </a:solidFill>
                <a:latin typeface="Proxima Nova"/>
                <a:ea typeface="Proxima Nova"/>
                <a:cs typeface="Proxima Nova"/>
                <a:sym typeface="Proxima Nova"/>
              </a:rPr>
              <a:t>8 420</a:t>
            </a:r>
            <a:endParaRPr b="1" sz="2700">
              <a:solidFill>
                <a:srgbClr val="4BA8EA"/>
              </a:solidFill>
            </a:endParaRPr>
          </a:p>
        </p:txBody>
      </p:sp>
      <p:sp>
        <p:nvSpPr>
          <p:cNvPr id="274" name="Google Shape;274;p29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5" name="Google Shape;275;p29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276" name="Google Shape;276;p29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9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8" name="Google Shape;278;p29"/>
          <p:cNvSpPr txBox="1"/>
          <p:nvPr>
            <p:ph idx="4294967295" type="subTitle"/>
          </p:nvPr>
        </p:nvSpPr>
        <p:spPr>
          <a:xfrm>
            <a:off x="589800" y="2969675"/>
            <a:ext cx="3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b="1" lang="en-US" sz="21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Строительная компания</a:t>
            </a:r>
            <a:endParaRPr b="1" sz="2100"/>
          </a:p>
        </p:txBody>
      </p:sp>
      <p:sp>
        <p:nvSpPr>
          <p:cNvPr id="279" name="Google Shape;279;p29"/>
          <p:cNvSpPr txBox="1"/>
          <p:nvPr>
            <p:ph idx="4294967295" type="subTitle"/>
          </p:nvPr>
        </p:nvSpPr>
        <p:spPr>
          <a:xfrm>
            <a:off x="589800" y="3405300"/>
            <a:ext cx="3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b="1" lang="en-US" sz="3400">
                <a:solidFill>
                  <a:srgbClr val="57BDEF"/>
                </a:solidFill>
                <a:latin typeface="Proxima Nova"/>
                <a:ea typeface="Proxima Nova"/>
                <a:cs typeface="Proxima Nova"/>
                <a:sym typeface="Proxima Nova"/>
              </a:rPr>
              <a:t>«СтройДом73»</a:t>
            </a:r>
            <a:endParaRPr b="1" sz="3400">
              <a:solidFill>
                <a:srgbClr val="57BDEF"/>
              </a:solidFill>
            </a:endParaRPr>
          </a:p>
        </p:txBody>
      </p:sp>
      <p:sp>
        <p:nvSpPr>
          <p:cNvPr id="280" name="Google Shape;280;p29"/>
          <p:cNvSpPr txBox="1"/>
          <p:nvPr/>
        </p:nvSpPr>
        <p:spPr>
          <a:xfrm>
            <a:off x="2262500" y="4134250"/>
            <a:ext cx="13596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b="1" lang="en-US" sz="2700">
                <a:solidFill>
                  <a:srgbClr val="ED6D7D"/>
                </a:solidFill>
                <a:latin typeface="Proxima Nova"/>
                <a:ea typeface="Proxima Nova"/>
                <a:cs typeface="Proxima Nova"/>
                <a:sym typeface="Proxima Nova"/>
              </a:rPr>
              <a:t>316</a:t>
            </a:r>
            <a:endParaRPr b="1" sz="2700">
              <a:solidFill>
                <a:srgbClr val="ED6D7D"/>
              </a:solidFill>
            </a:endParaRPr>
          </a:p>
        </p:txBody>
      </p:sp>
      <p:sp>
        <p:nvSpPr>
          <p:cNvPr id="281" name="Google Shape;281;p29"/>
          <p:cNvSpPr txBox="1"/>
          <p:nvPr>
            <p:ph idx="4294967295" type="subTitle"/>
          </p:nvPr>
        </p:nvSpPr>
        <p:spPr>
          <a:xfrm>
            <a:off x="588675" y="4514413"/>
            <a:ext cx="1544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1800">
                <a:solidFill>
                  <a:srgbClr val="4BA8EA"/>
                </a:solidFill>
                <a:latin typeface="Proxima Nova"/>
                <a:ea typeface="Proxima Nova"/>
                <a:cs typeface="Proxima Nova"/>
                <a:sym typeface="Proxima Nova"/>
              </a:rPr>
              <a:t>посетителей</a:t>
            </a:r>
            <a:endParaRPr sz="1800">
              <a:solidFill>
                <a:srgbClr val="4BA8EA"/>
              </a:solidFill>
            </a:endParaRPr>
          </a:p>
        </p:txBody>
      </p:sp>
      <p:sp>
        <p:nvSpPr>
          <p:cNvPr id="282" name="Google Shape;282;p29"/>
          <p:cNvSpPr txBox="1"/>
          <p:nvPr>
            <p:ph idx="4294967295" type="subTitle"/>
          </p:nvPr>
        </p:nvSpPr>
        <p:spPr>
          <a:xfrm>
            <a:off x="2170250" y="4514413"/>
            <a:ext cx="1544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1800">
                <a:solidFill>
                  <a:srgbClr val="ED6D7D"/>
                </a:solidFill>
                <a:latin typeface="Proxima Nova"/>
                <a:ea typeface="Proxima Nova"/>
                <a:cs typeface="Proxima Nova"/>
                <a:sym typeface="Proxima Nova"/>
              </a:rPr>
              <a:t>заявок</a:t>
            </a:r>
            <a:endParaRPr sz="1800">
              <a:solidFill>
                <a:srgbClr val="ED6D7D"/>
              </a:solidFill>
            </a:endParaRPr>
          </a:p>
        </p:txBody>
      </p:sp>
      <p:pic>
        <p:nvPicPr>
          <p:cNvPr id="283" name="Google Shape;28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8450" y="2986102"/>
            <a:ext cx="7964999" cy="4379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58000" y="2199775"/>
            <a:ext cx="1285875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2550" y="6895100"/>
            <a:ext cx="11498474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9"/>
          <p:cNvSpPr txBox="1"/>
          <p:nvPr/>
        </p:nvSpPr>
        <p:spPr>
          <a:xfrm>
            <a:off x="3690975" y="4134250"/>
            <a:ext cx="13596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b="1" lang="en-US" sz="27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53</a:t>
            </a:r>
            <a:endParaRPr b="1" sz="2700">
              <a:solidFill>
                <a:srgbClr val="6AA84F"/>
              </a:solidFill>
            </a:endParaRPr>
          </a:p>
        </p:txBody>
      </p:sp>
      <p:sp>
        <p:nvSpPr>
          <p:cNvPr id="287" name="Google Shape;287;p29"/>
          <p:cNvSpPr txBox="1"/>
          <p:nvPr>
            <p:ph idx="4294967295" type="subTitle"/>
          </p:nvPr>
        </p:nvSpPr>
        <p:spPr>
          <a:xfrm>
            <a:off x="3598725" y="4514413"/>
            <a:ext cx="1544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18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договора</a:t>
            </a:r>
            <a:endParaRPr sz="1800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 txBox="1"/>
          <p:nvPr>
            <p:ph idx="4294967295" type="ctrTitle"/>
          </p:nvPr>
        </p:nvSpPr>
        <p:spPr>
          <a:xfrm>
            <a:off x="588669" y="5456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Наши клиенты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descr="rr.png" id="293" name="Google Shape;293;p30"/>
          <p:cNvPicPr preferRelativeResize="0"/>
          <p:nvPr/>
        </p:nvPicPr>
        <p:blipFill rotWithShape="1">
          <a:blip r:embed="rId3">
            <a:alphaModFix/>
          </a:blip>
          <a:srcRect b="19218" l="0" r="0" t="0"/>
          <a:stretch/>
        </p:blipFill>
        <p:spPr>
          <a:xfrm>
            <a:off x="896950" y="4688612"/>
            <a:ext cx="1961025" cy="337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.png" id="294" name="Google Shape;294;p30"/>
          <p:cNvPicPr preferRelativeResize="0"/>
          <p:nvPr/>
        </p:nvPicPr>
        <p:blipFill rotWithShape="1">
          <a:blip r:embed="rId4">
            <a:alphaModFix/>
          </a:blip>
          <a:srcRect b="16142" l="0" r="0" t="0"/>
          <a:stretch/>
        </p:blipFill>
        <p:spPr>
          <a:xfrm>
            <a:off x="810963" y="6052072"/>
            <a:ext cx="2133000" cy="380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activity_logo.png" id="295" name="Google Shape;295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9438" y="3224032"/>
            <a:ext cx="1916050" cy="574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r.png" id="296" name="Google Shape;296;p30"/>
          <p:cNvPicPr preferRelativeResize="0"/>
          <p:nvPr/>
        </p:nvPicPr>
        <p:blipFill rotWithShape="1">
          <a:blip r:embed="rId3">
            <a:alphaModFix/>
          </a:blip>
          <a:srcRect b="19218" l="0" r="0" t="0"/>
          <a:stretch/>
        </p:blipFill>
        <p:spPr>
          <a:xfrm>
            <a:off x="5521888" y="3342612"/>
            <a:ext cx="1961025" cy="337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.png" id="297" name="Google Shape;297;p30"/>
          <p:cNvPicPr preferRelativeResize="0"/>
          <p:nvPr/>
        </p:nvPicPr>
        <p:blipFill rotWithShape="1">
          <a:blip r:embed="rId4">
            <a:alphaModFix/>
          </a:blip>
          <a:srcRect b="16142" l="0" r="0" t="0"/>
          <a:stretch/>
        </p:blipFill>
        <p:spPr>
          <a:xfrm>
            <a:off x="5435900" y="4613722"/>
            <a:ext cx="2133000" cy="380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activity_logo.png" id="298" name="Google Shape;298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44375" y="5955257"/>
            <a:ext cx="1916050" cy="574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r.png" id="299" name="Google Shape;299;p30"/>
          <p:cNvPicPr preferRelativeResize="0"/>
          <p:nvPr/>
        </p:nvPicPr>
        <p:blipFill rotWithShape="1">
          <a:blip r:embed="rId3">
            <a:alphaModFix/>
          </a:blip>
          <a:srcRect b="19218" l="0" r="0" t="0"/>
          <a:stretch/>
        </p:blipFill>
        <p:spPr>
          <a:xfrm>
            <a:off x="10048613" y="6089950"/>
            <a:ext cx="1961025" cy="337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.png" id="300" name="Google Shape;300;p30"/>
          <p:cNvPicPr preferRelativeResize="0"/>
          <p:nvPr/>
        </p:nvPicPr>
        <p:blipFill rotWithShape="1">
          <a:blip r:embed="rId4">
            <a:alphaModFix/>
          </a:blip>
          <a:srcRect b="16142" l="0" r="0" t="0"/>
          <a:stretch/>
        </p:blipFill>
        <p:spPr>
          <a:xfrm>
            <a:off x="9962625" y="3320847"/>
            <a:ext cx="2133000" cy="380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activity_logo.png" id="301" name="Google Shape;30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71100" y="4570032"/>
            <a:ext cx="1916050" cy="57431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0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30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304" name="Google Shape;304;p30"/>
          <p:cNvPicPr preferRelativeResize="0"/>
          <p:nvPr/>
        </p:nvPicPr>
        <p:blipFill rotWithShape="1">
          <a:blip r:embed="rId6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0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 txBox="1"/>
          <p:nvPr>
            <p:ph idx="4294967295" type="ctrTitle"/>
          </p:nvPr>
        </p:nvSpPr>
        <p:spPr>
          <a:xfrm>
            <a:off x="588671" y="543975"/>
            <a:ext cx="28728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Отзывы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311" name="Google Shape;311;p31"/>
          <p:cNvSpPr txBox="1"/>
          <p:nvPr>
            <p:ph idx="4294967295" type="subTitle"/>
          </p:nvPr>
        </p:nvSpPr>
        <p:spPr>
          <a:xfrm>
            <a:off x="2211125" y="2173950"/>
            <a:ext cx="8640000" cy="3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«Стартовали рекламу в прошлом году. Специалисты начали работу с детального аудита. Далее улучшили сам сайт и настроили веб-аналитику. Все работы проводились, исходя из плана. Результаты не заставили себя ждать – прямо в день запуска наш офисный телефон стал звонить намного чаще. А спустя месяц, когда мы подводили первые итоги, были удивлены увеличенной выручкой»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2" name="Google Shape;312;p31"/>
          <p:cNvSpPr txBox="1"/>
          <p:nvPr/>
        </p:nvSpPr>
        <p:spPr>
          <a:xfrm>
            <a:off x="2161382" y="7464011"/>
            <a:ext cx="75462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D6D70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– больше отзывов на</a:t>
            </a:r>
            <a:r>
              <a:rPr b="0" i="0" lang="en-US" sz="1500" u="none" cap="none" strike="noStrike">
                <a:solidFill>
                  <a:srgbClr val="6D6D7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0" i="0" lang="en-US" sz="1500" cap="none" strike="noStrike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https://workspace.ru</a:t>
            </a:r>
            <a:r>
              <a:rPr b="0" i="0" lang="en-US" sz="1500" cap="none" strike="noStrike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solidFill>
                <a:srgbClr val="00BFF3"/>
              </a:solidFill>
            </a:endParaRPr>
          </a:p>
        </p:txBody>
      </p:sp>
      <p:sp>
        <p:nvSpPr>
          <p:cNvPr id="313" name="Google Shape;313;p31"/>
          <p:cNvSpPr txBox="1"/>
          <p:nvPr/>
        </p:nvSpPr>
        <p:spPr>
          <a:xfrm>
            <a:off x="3766450" y="5829475"/>
            <a:ext cx="46365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Сергей Бесшабашнов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CEO, Proactivity Group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t/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4" name="Google Shape;314;p31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5" name="Google Shape;315;p31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316" name="Google Shape;316;p31"/>
          <p:cNvPicPr preferRelativeResize="0"/>
          <p:nvPr/>
        </p:nvPicPr>
        <p:blipFill rotWithShape="1">
          <a:blip r:embed="rId4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1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18" name="Google Shape;318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8250" y="5566825"/>
            <a:ext cx="1250400" cy="1250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"/>
          <p:cNvSpPr txBox="1"/>
          <p:nvPr>
            <p:ph idx="4294967295" type="ctrTitle"/>
          </p:nvPr>
        </p:nvSpPr>
        <p:spPr>
          <a:xfrm>
            <a:off x="588669" y="5455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Награды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324" name="Google Shape;32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9168" y="2329050"/>
            <a:ext cx="1431262" cy="2024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6743" y="2329050"/>
            <a:ext cx="1431250" cy="202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24325" y="2329050"/>
            <a:ext cx="1465400" cy="20730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7" name="Google Shape;327;p32"/>
          <p:cNvGrpSpPr/>
          <p:nvPr/>
        </p:nvGrpSpPr>
        <p:grpSpPr>
          <a:xfrm>
            <a:off x="7846759" y="5445083"/>
            <a:ext cx="1397108" cy="2007018"/>
            <a:chOff x="0" y="0"/>
            <a:chExt cx="4329434" cy="6130172"/>
          </a:xfrm>
        </p:grpSpPr>
        <p:pic>
          <p:nvPicPr>
            <p:cNvPr descr="Изображение" id="328" name="Google Shape;328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0"/>
              <a:ext cx="4329434" cy="61301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32"/>
            <p:cNvSpPr/>
            <p:nvPr/>
          </p:nvSpPr>
          <p:spPr>
            <a:xfrm>
              <a:off x="1116117" y="3063039"/>
              <a:ext cx="2097300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2304000" y="4577609"/>
              <a:ext cx="721800" cy="17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2195471" y="4700494"/>
              <a:ext cx="1207200" cy="17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32" name="Google Shape;332;p32"/>
          <p:cNvGrpSpPr/>
          <p:nvPr/>
        </p:nvGrpSpPr>
        <p:grpSpPr>
          <a:xfrm>
            <a:off x="900560" y="2334002"/>
            <a:ext cx="3540611" cy="5085591"/>
            <a:chOff x="0" y="0"/>
            <a:chExt cx="4329434" cy="6130172"/>
          </a:xfrm>
        </p:grpSpPr>
        <p:pic>
          <p:nvPicPr>
            <p:cNvPr descr="Изображение" id="333" name="Google Shape;333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0"/>
              <a:ext cx="4329434" cy="61301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4" name="Google Shape;334;p32"/>
            <p:cNvSpPr/>
            <p:nvPr/>
          </p:nvSpPr>
          <p:spPr>
            <a:xfrm>
              <a:off x="1116117" y="3063039"/>
              <a:ext cx="2097300" cy="25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2304000" y="4577609"/>
              <a:ext cx="721800" cy="17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2195471" y="4700494"/>
              <a:ext cx="1207200" cy="17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Helvetica Neue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337" name="Google Shape;337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58463" y="5445975"/>
            <a:ext cx="1397125" cy="197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9168" y="5445975"/>
            <a:ext cx="1431250" cy="2024696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2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0" name="Google Shape;340;p32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517-78-47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341" name="Google Shape;341;p32"/>
          <p:cNvPicPr preferRelativeResize="0"/>
          <p:nvPr/>
        </p:nvPicPr>
        <p:blipFill rotWithShape="1">
          <a:blip r:embed="rId8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2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4294967295" type="ctrTitle"/>
          </p:nvPr>
        </p:nvSpPr>
        <p:spPr>
          <a:xfrm>
            <a:off x="588669" y="517921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i="0" lang="en-US" sz="5500" u="none" cap="none" strike="noStrike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Содержание</a:t>
            </a:r>
            <a:endParaRPr sz="5500"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78" name="Google Shape;78;p15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80" name="Google Shape;80;p15"/>
          <p:cNvPicPr preferRelativeResize="0"/>
          <p:nvPr/>
        </p:nvPicPr>
        <p:blipFill rotWithShape="1">
          <a:blip r:embed="rId3">
            <a:alphaModFix/>
          </a:blip>
          <a:srcRect b="40479" l="13549" r="62393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>
            <p:ph idx="4294967295" type="subTitle"/>
          </p:nvPr>
        </p:nvSpPr>
        <p:spPr>
          <a:xfrm>
            <a:off x="644765" y="1939902"/>
            <a:ext cx="3911400" cy="6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4"/>
              </a:rPr>
              <a:t>О нас.</a:t>
            </a:r>
            <a:endParaRPr>
              <a:solidFill>
                <a:srgbClr val="37C6F2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lang="en-US" sz="2300" u="sng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5"/>
              </a:rPr>
              <a:t>А</a:t>
            </a:r>
            <a:r>
              <a:rPr b="0" i="0" lang="en-US" sz="2300" u="sng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6"/>
              </a:rPr>
              <a:t>нализ</a:t>
            </a:r>
            <a:r>
              <a:rPr b="0" i="0" lang="en-US" sz="2300" u="none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37C6F2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lang="en-US" sz="2300" u="sng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7"/>
              </a:rPr>
              <a:t>Особенности проекта</a:t>
            </a:r>
            <a:r>
              <a:rPr b="0" i="0" lang="en-US" sz="2300" u="none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37C6F2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8"/>
              </a:rPr>
              <a:t>Состав работ</a:t>
            </a:r>
            <a:r>
              <a:rPr b="0" i="0" lang="en-US" sz="2300" u="none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37C6F2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lang="en-US" sz="2300" u="sng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9"/>
              </a:rPr>
              <a:t>Площадки и технологии</a:t>
            </a:r>
            <a:r>
              <a:rPr b="0" i="0" lang="en-US" sz="2300" u="none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0" i="0" sz="2300" u="none" cap="none" strike="noStrike">
              <a:solidFill>
                <a:srgbClr val="37C6F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lang="en-US" sz="2300" u="sng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0"/>
              </a:rPr>
              <a:t>Прогноз результатов</a:t>
            </a:r>
            <a:r>
              <a:rPr lang="en-US" sz="2300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2300">
              <a:solidFill>
                <a:srgbClr val="37C6F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1"/>
              </a:rPr>
              <a:t>Проектная команда</a:t>
            </a:r>
            <a:r>
              <a:rPr b="0" i="0" lang="en-US" sz="2300" u="none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37C6F2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2"/>
              </a:rPr>
              <a:t>Наш опыт</a:t>
            </a:r>
            <a:r>
              <a:rPr b="0" i="0" lang="en-US" sz="2300" u="none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37C6F2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3"/>
              </a:rPr>
              <a:t>Клиенты</a:t>
            </a:r>
            <a:r>
              <a:rPr b="0" i="0" lang="en-US" sz="2300" u="none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37C6F2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4"/>
              </a:rPr>
              <a:t>Отзывы</a:t>
            </a:r>
            <a:r>
              <a:rPr b="0" i="0" lang="en-US" sz="2300" u="none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37C6F2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5"/>
              </a:rPr>
              <a:t>Ответы на вопросы</a:t>
            </a:r>
            <a:r>
              <a:rPr b="0" i="0" lang="en-US" sz="2300" u="none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37C6F2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6"/>
              </a:rPr>
              <a:t>Условия работы</a:t>
            </a:r>
            <a:r>
              <a:rPr b="0" i="0" lang="en-US" sz="2300" u="none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37C6F2"/>
              </a:solidFill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7C6F2"/>
              </a:buClr>
              <a:buSzPts val="2300"/>
              <a:buFont typeface="Proxima Nova"/>
              <a:buAutoNum type="arabicPeriod"/>
            </a:pPr>
            <a:r>
              <a:rPr b="0" i="0" lang="en-US" sz="2300" u="sng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17"/>
              </a:rPr>
              <a:t>Контакты</a:t>
            </a:r>
            <a:r>
              <a:rPr b="0" i="0" lang="en-US" sz="2300" u="none" cap="none" strike="noStrike">
                <a:solidFill>
                  <a:srgbClr val="37C6F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rgbClr val="37C6F2"/>
              </a:solidFill>
            </a:endParaRPr>
          </a:p>
        </p:txBody>
      </p:sp>
      <p:cxnSp>
        <p:nvCxnSpPr>
          <p:cNvPr id="82" name="Google Shape;82;p15"/>
          <p:cNvCxnSpPr/>
          <p:nvPr/>
        </p:nvCxnSpPr>
        <p:spPr>
          <a:xfrm>
            <a:off x="4905288" y="2083705"/>
            <a:ext cx="0" cy="4729500"/>
          </a:xfrm>
          <a:prstGeom prst="straightConnector1">
            <a:avLst/>
          </a:prstGeom>
          <a:noFill/>
          <a:ln cap="flat" cmpd="sng" w="25400">
            <a:solidFill>
              <a:srgbClr val="FEB40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83" name="Google Shape;83;p15"/>
          <p:cNvCxnSpPr/>
          <p:nvPr/>
        </p:nvCxnSpPr>
        <p:spPr>
          <a:xfrm>
            <a:off x="4535981" y="2086660"/>
            <a:ext cx="382500" cy="0"/>
          </a:xfrm>
          <a:prstGeom prst="straightConnector1">
            <a:avLst/>
          </a:prstGeom>
          <a:noFill/>
          <a:ln cap="flat" cmpd="sng" w="25400">
            <a:solidFill>
              <a:srgbClr val="FEB40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84" name="Google Shape;84;p15"/>
          <p:cNvCxnSpPr/>
          <p:nvPr/>
        </p:nvCxnSpPr>
        <p:spPr>
          <a:xfrm>
            <a:off x="4535981" y="6814728"/>
            <a:ext cx="382500" cy="0"/>
          </a:xfrm>
          <a:prstGeom prst="straightConnector1">
            <a:avLst/>
          </a:prstGeom>
          <a:noFill/>
          <a:ln cap="flat" cmpd="sng" w="25400">
            <a:solidFill>
              <a:srgbClr val="FEB401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85" name="Google Shape;85;p15"/>
          <p:cNvCxnSpPr/>
          <p:nvPr/>
        </p:nvCxnSpPr>
        <p:spPr>
          <a:xfrm>
            <a:off x="4892587" y="4298847"/>
            <a:ext cx="1363800" cy="0"/>
          </a:xfrm>
          <a:prstGeom prst="straightConnector1">
            <a:avLst/>
          </a:prstGeom>
          <a:noFill/>
          <a:ln cap="flat" cmpd="sng" w="25400">
            <a:solidFill>
              <a:srgbClr val="FEB401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6" name="Google Shape;86;p15"/>
          <p:cNvSpPr txBox="1"/>
          <p:nvPr/>
        </p:nvSpPr>
        <p:spPr>
          <a:xfrm>
            <a:off x="6440040" y="3988199"/>
            <a:ext cx="19161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400"/>
              </a:buClr>
              <a:buSzPts val="2000"/>
              <a:buFont typeface="Proxima Nova"/>
              <a:buNone/>
            </a:pPr>
            <a:r>
              <a:rPr b="1" i="0" lang="en-US" sz="2300" u="none" cap="none" strike="noStrike">
                <a:solidFill>
                  <a:srgbClr val="FFB400"/>
                </a:solidFill>
                <a:latin typeface="Proxima Nova"/>
                <a:ea typeface="Proxima Nova"/>
                <a:cs typeface="Proxima Nova"/>
                <a:sym typeface="Proxima Nova"/>
              </a:rPr>
              <a:t>О ценности</a:t>
            </a:r>
            <a:endParaRPr sz="2300"/>
          </a:p>
        </p:txBody>
      </p:sp>
      <p:cxnSp>
        <p:nvCxnSpPr>
          <p:cNvPr id="87" name="Google Shape;87;p15"/>
          <p:cNvCxnSpPr/>
          <p:nvPr/>
        </p:nvCxnSpPr>
        <p:spPr>
          <a:xfrm>
            <a:off x="3576571" y="7267065"/>
            <a:ext cx="2728200" cy="0"/>
          </a:xfrm>
          <a:prstGeom prst="straightConnector1">
            <a:avLst/>
          </a:prstGeom>
          <a:noFill/>
          <a:ln cap="flat" cmpd="sng" w="25400">
            <a:solidFill>
              <a:srgbClr val="CBCBCB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8" name="Google Shape;88;p15"/>
          <p:cNvSpPr txBox="1"/>
          <p:nvPr/>
        </p:nvSpPr>
        <p:spPr>
          <a:xfrm>
            <a:off x="6440056" y="6943767"/>
            <a:ext cx="14685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2000"/>
              <a:buFont typeface="Proxima Nova"/>
              <a:buNone/>
            </a:pPr>
            <a:r>
              <a:rPr b="1" i="0" lang="en-US" sz="2300" u="none" cap="none" strike="noStrike">
                <a:solidFill>
                  <a:srgbClr val="CBCBCB"/>
                </a:solidFill>
                <a:latin typeface="Proxima Nova"/>
                <a:ea typeface="Proxima Nova"/>
                <a:cs typeface="Proxima Nova"/>
                <a:sym typeface="Proxima Nova"/>
              </a:rPr>
              <a:t>О цене</a:t>
            </a:r>
            <a:endParaRPr sz="2300"/>
          </a:p>
        </p:txBody>
      </p:sp>
      <p:sp>
        <p:nvSpPr>
          <p:cNvPr id="89" name="Google Shape;89;p15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18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3"/>
          <p:cNvSpPr txBox="1"/>
          <p:nvPr>
            <p:ph idx="4294967295" type="ctrTitle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Отвечаем на вопросы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348" name="Google Shape;348;p33"/>
          <p:cNvSpPr txBox="1"/>
          <p:nvPr/>
        </p:nvSpPr>
        <p:spPr>
          <a:xfrm>
            <a:off x="2211125" y="3228400"/>
            <a:ext cx="5701200" cy="14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«Будут ли у меня доступы в рекламный кабинет?»</a:t>
            </a:r>
            <a:endParaRPr sz="18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9" name="Google Shape;349;p33"/>
          <p:cNvSpPr txBox="1"/>
          <p:nvPr/>
        </p:nvSpPr>
        <p:spPr>
          <a:xfrm>
            <a:off x="3438700" y="2163644"/>
            <a:ext cx="33798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Семён Семёныч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>
                <a:solidFill>
                  <a:srgbClr val="071F2E"/>
                </a:solidFill>
                <a:latin typeface="Proxima Nova"/>
                <a:ea typeface="Proxima Nova"/>
                <a:cs typeface="Proxima Nova"/>
                <a:sym typeface="Proxima Nova"/>
              </a:rPr>
              <a:t>Клиент, «ДомВсем139»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t/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0" name="Google Shape;350;p33"/>
          <p:cNvSpPr txBox="1"/>
          <p:nvPr/>
        </p:nvSpPr>
        <p:spPr>
          <a:xfrm>
            <a:off x="2211125" y="6018488"/>
            <a:ext cx="5969700" cy="21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«Разумеется. Мы создадим для вас отдельный аккаунт и сразу же передадим к нему доступы, чтобы вы могли всегда контролировать успешность рекламной кампании в режиме реального времени»</a:t>
            </a:r>
            <a:endParaRPr sz="18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1" name="Google Shape;351;p33"/>
          <p:cNvSpPr txBox="1"/>
          <p:nvPr/>
        </p:nvSpPr>
        <p:spPr>
          <a:xfrm>
            <a:off x="3438700" y="4838644"/>
            <a:ext cx="33798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Дмитрий Лагутин</a:t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2100"/>
              <a:buFont typeface="Proxima Nova"/>
              <a:buNone/>
            </a:pPr>
            <a:r>
              <a:rPr lang="en-US" sz="1800">
                <a:solidFill>
                  <a:srgbClr val="071F2E"/>
                </a:solidFill>
                <a:latin typeface="Proxima Nova"/>
                <a:ea typeface="Proxima Nova"/>
                <a:cs typeface="Proxima Nova"/>
                <a:sym typeface="Proxima Nova"/>
              </a:rPr>
              <a:t>Директор по развитию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81B4"/>
              </a:buClr>
              <a:buSzPts val="2200"/>
              <a:buFont typeface="Proxima Nova"/>
              <a:buNone/>
            </a:pPr>
            <a:r>
              <a:t/>
            </a:r>
            <a:endParaRPr b="1" sz="30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2" name="Google Shape;352;p33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3" name="Google Shape;353;p33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354" name="Google Shape;354;p33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3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6" name="Google Shape;35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0318" y="4728660"/>
            <a:ext cx="1113300" cy="1126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57" name="Google Shape;357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3550" y="1673251"/>
            <a:ext cx="1555150" cy="155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4"/>
          <p:cNvSpPr txBox="1"/>
          <p:nvPr>
            <p:ph idx="4294967295" type="ctrTitle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Условия работы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363" name="Google Shape;363;p34"/>
          <p:cNvSpPr txBox="1"/>
          <p:nvPr>
            <p:ph idx="4294967295" type="subTitle"/>
          </p:nvPr>
        </p:nvSpPr>
        <p:spPr>
          <a:xfrm>
            <a:off x="589800" y="1808500"/>
            <a:ext cx="117306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Тарифы на настройку рекламных кампаний (стоимость указана за 1 систему):</a:t>
            </a:r>
            <a:endParaRPr/>
          </a:p>
        </p:txBody>
      </p:sp>
      <p:sp>
        <p:nvSpPr>
          <p:cNvPr id="364" name="Google Shape;364;p34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5" name="Google Shape;365;p34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517-78-47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366" name="Google Shape;366;p34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4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368" name="Google Shape;368;p34"/>
          <p:cNvGraphicFramePr/>
          <p:nvPr/>
        </p:nvGraphicFramePr>
        <p:xfrm>
          <a:off x="503175" y="274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{48549087-54E2-47B2-88A5-8BC89024BEAB}</a:tableStyleId>
              </a:tblPr>
              <a:tblGrid>
                <a:gridCol w="3004025"/>
                <a:gridCol w="3033475"/>
                <a:gridCol w="3004025"/>
                <a:gridCol w="3033475"/>
              </a:tblGrid>
              <a:tr h="823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Эконом</a:t>
                      </a:r>
                      <a:endParaRPr b="1"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6B1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Оптимальный</a:t>
                      </a:r>
                      <a:endParaRPr b="1"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6B1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VIP</a:t>
                      </a:r>
                      <a:endParaRPr b="1"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6B1F0"/>
                    </a:solidFill>
                  </a:tcPr>
                </a:tc>
              </a:tr>
              <a:tr h="823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Анализ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</a:tr>
              <a:tr h="833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Ключевые слова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100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DCDF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300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DCDF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1 000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DCDFE2"/>
                    </a:solidFill>
                  </a:tcPr>
                </a:tc>
              </a:tr>
              <a:tr h="832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Объявления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10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30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100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</a:tr>
              <a:tr h="832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Стоимость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15 000 руб.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25 000 руб.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45 000 руб.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DA609"/>
                    </a:solidFill>
                  </a:tcPr>
                </a:tc>
              </a:tr>
              <a:tr h="832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Сроки запуска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 неделя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 недели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 недели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DA60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5"/>
          <p:cNvSpPr txBox="1"/>
          <p:nvPr>
            <p:ph idx="4294967295" type="ctrTitle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Условия работы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374" name="Google Shape;374;p35"/>
          <p:cNvSpPr txBox="1"/>
          <p:nvPr>
            <p:ph idx="4294967295" type="subTitle"/>
          </p:nvPr>
        </p:nvSpPr>
        <p:spPr>
          <a:xfrm>
            <a:off x="589800" y="1808500"/>
            <a:ext cx="117306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Тарифы на ведение рекламных кампаний (стоимость указана за 1 систему):</a:t>
            </a:r>
            <a:endParaRPr/>
          </a:p>
        </p:txBody>
      </p:sp>
      <p:sp>
        <p:nvSpPr>
          <p:cNvPr id="375" name="Google Shape;375;p35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6" name="Google Shape;376;p35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517-78-47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377" name="Google Shape;377;p35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5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379" name="Google Shape;379;p35"/>
          <p:cNvGraphicFramePr/>
          <p:nvPr/>
        </p:nvGraphicFramePr>
        <p:xfrm>
          <a:off x="503175" y="274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{48549087-54E2-47B2-88A5-8BC89024BEAB}</a:tableStyleId>
              </a:tblPr>
              <a:tblGrid>
                <a:gridCol w="3004025"/>
                <a:gridCol w="3033475"/>
                <a:gridCol w="3004025"/>
                <a:gridCol w="3033475"/>
              </a:tblGrid>
              <a:tr h="823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Эконом</a:t>
                      </a:r>
                      <a:endParaRPr b="1"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6B1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Оптимальный</a:t>
                      </a:r>
                      <a:endParaRPr b="1"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6B1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VIP</a:t>
                      </a:r>
                      <a:endParaRPr b="1"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16B1F0"/>
                    </a:solidFill>
                  </a:tcPr>
                </a:tc>
              </a:tr>
              <a:tr h="823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Выделенный менеджер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+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FFFF"/>
                    </a:solidFill>
                  </a:tcPr>
                </a:tc>
              </a:tr>
              <a:tr h="8330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Правки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10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DCDF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30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DCDF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100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DCDFE2"/>
                    </a:solidFill>
                  </a:tcPr>
                </a:tc>
              </a:tr>
              <a:tr h="832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Новые объявления</a:t>
                      </a:r>
                      <a:endParaRPr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5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15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до 30</a:t>
                      </a:r>
                      <a:endParaRPr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FFFFF"/>
                    </a:solidFill>
                  </a:tcPr>
                </a:tc>
              </a:tr>
              <a:tr h="832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Стоимость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10 000 руб./мес.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20 000 руб./мес.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DA6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3</a:t>
                      </a:r>
                      <a:r>
                        <a:rPr lang="en-US" sz="2200">
                          <a:solidFill>
                            <a:srgbClr val="FFFFFF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5 000 руб./мес.</a:t>
                      </a:r>
                      <a:endParaRPr sz="2200">
                        <a:solidFill>
                          <a:srgbClr val="FFFFFF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38100" marB="38100" marR="38100" marL="38100" anchor="ctr">
                    <a:solidFill>
                      <a:srgbClr val="FDA60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6"/>
          <p:cNvSpPr txBox="1"/>
          <p:nvPr>
            <p:ph idx="4294967295" type="ctrTitle"/>
          </p:nvPr>
        </p:nvSpPr>
        <p:spPr>
          <a:xfrm>
            <a:off x="588669" y="54405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Условия работы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385" name="Google Shape;385;p36"/>
          <p:cNvSpPr txBox="1"/>
          <p:nvPr>
            <p:ph idx="4294967295" type="subTitle"/>
          </p:nvPr>
        </p:nvSpPr>
        <p:spPr>
          <a:xfrm>
            <a:off x="589800" y="1808500"/>
            <a:ext cx="11907600" cy="6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47265" lvl="0" marL="347265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3335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Дополнительные услуги: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5910" lvl="1" marL="889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Установка счетчиков посещаемости (Яндекс + Google) – 3 000 руб.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5910" lvl="1" marL="889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Настройка целей – 8 000 руб.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5910" lvl="1" marL="889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Подключение call-tracking (отслеживание статистики по звонкам) – 5 000 руб. + 6 000 руб./мес. (аренда номеров).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5910" lvl="1" marL="889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Настройка сквозной аналитики в связке с вашей CRM.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5910" lvl="1" marL="889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Доработка содержимого сайта (корректировка блока «Преимущества») – 10 000 руб.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5910" lvl="1" marL="889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Отрисовка 3 баннеров – 12 000 руб.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5910" lvl="1" marL="889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Установка виджета обратного звонка и онлайн-консультанта – 8 000 руб.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6" name="Google Shape;386;p36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7" name="Google Shape;387;p36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517-78-47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388" name="Google Shape;388;p36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6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7"/>
          <p:cNvSpPr txBox="1"/>
          <p:nvPr/>
        </p:nvSpPr>
        <p:spPr>
          <a:xfrm>
            <a:off x="7408192" y="2967683"/>
            <a:ext cx="2361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400"/>
              </a:buClr>
              <a:buSzPts val="2000"/>
              <a:buFont typeface="Proxima Nova"/>
              <a:buNone/>
            </a:pPr>
            <a:r>
              <a:rPr b="1" lang="en-US" sz="23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Приходите</a:t>
            </a:r>
            <a:endParaRPr b="1" sz="23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5" name="Google Shape;395;p37"/>
          <p:cNvSpPr txBox="1"/>
          <p:nvPr/>
        </p:nvSpPr>
        <p:spPr>
          <a:xfrm>
            <a:off x="7408192" y="3528725"/>
            <a:ext cx="4987800" cy="9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Москва, Дмитровское шоссе д. 9-Б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6" name="Google Shape;396;p37"/>
          <p:cNvSpPr txBox="1"/>
          <p:nvPr>
            <p:ph idx="4294967295" type="ctrTitle"/>
          </p:nvPr>
        </p:nvSpPr>
        <p:spPr>
          <a:xfrm>
            <a:off x="588676" y="544050"/>
            <a:ext cx="96924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Контактная информация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397" name="Google Shape;397;p37"/>
          <p:cNvSpPr txBox="1"/>
          <p:nvPr/>
        </p:nvSpPr>
        <p:spPr>
          <a:xfrm>
            <a:off x="7408192" y="6383788"/>
            <a:ext cx="37647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517-78-47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8" name="Google Shape;398;p37"/>
          <p:cNvSpPr txBox="1"/>
          <p:nvPr/>
        </p:nvSpPr>
        <p:spPr>
          <a:xfrm>
            <a:off x="7408192" y="4957425"/>
            <a:ext cx="36846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info@proactivity.ru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9" name="Google Shape;399;p37"/>
          <p:cNvSpPr txBox="1"/>
          <p:nvPr>
            <p:ph idx="4294967295" type="subTitle"/>
          </p:nvPr>
        </p:nvSpPr>
        <p:spPr>
          <a:xfrm>
            <a:off x="7408192" y="4403852"/>
            <a:ext cx="2361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400"/>
              </a:buClr>
              <a:buSzPts val="2000"/>
              <a:buFont typeface="Proxima Nova"/>
              <a:buNone/>
            </a:pPr>
            <a:r>
              <a:rPr b="1" lang="en-US" sz="23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Пишите</a:t>
            </a:r>
            <a:endParaRPr b="1" sz="23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0" name="Google Shape;400;p37"/>
          <p:cNvSpPr txBox="1"/>
          <p:nvPr>
            <p:ph idx="4294967295" type="subTitle"/>
          </p:nvPr>
        </p:nvSpPr>
        <p:spPr>
          <a:xfrm>
            <a:off x="7408192" y="5864665"/>
            <a:ext cx="2361300" cy="6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400"/>
              </a:buClr>
              <a:buSzPts val="2000"/>
              <a:buFont typeface="Proxima Nova"/>
              <a:buNone/>
            </a:pPr>
            <a:r>
              <a:rPr b="1" lang="en-US" sz="23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Звоните</a:t>
            </a:r>
            <a:endParaRPr b="1" sz="23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01" name="Google Shape;40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3775" y="2852000"/>
            <a:ext cx="5460251" cy="43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7"/>
          <p:cNvSpPr txBox="1"/>
          <p:nvPr/>
        </p:nvSpPr>
        <p:spPr>
          <a:xfrm>
            <a:off x="5163994" y="2483525"/>
            <a:ext cx="9357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МКАД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3" name="Google Shape;403;p37"/>
          <p:cNvSpPr txBox="1"/>
          <p:nvPr/>
        </p:nvSpPr>
        <p:spPr>
          <a:xfrm>
            <a:off x="1097594" y="7134950"/>
            <a:ext cx="9357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Центр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4" name="Google Shape;404;p37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logo.png" id="405" name="Google Shape;405;p37"/>
          <p:cNvPicPr preferRelativeResize="0"/>
          <p:nvPr/>
        </p:nvPicPr>
        <p:blipFill rotWithShape="1">
          <a:blip r:embed="rId5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idx="4294967295" type="ctrTitle"/>
          </p:nvPr>
        </p:nvSpPr>
        <p:spPr>
          <a:xfrm>
            <a:off x="588669" y="517880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О нас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1155122" y="3551991"/>
            <a:ext cx="3548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b="0" i="0" lang="en-US" sz="18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проектов в портфолио</a:t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1155136" y="2395464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i="0" lang="en-US" sz="7200" u="none" cap="none" strike="noStrike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149</a:t>
            </a:r>
            <a:endParaRPr sz="7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5252321" y="3549537"/>
            <a:ext cx="3548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b="0" i="0" lang="en-US" sz="18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штатных сотрудника</a:t>
            </a:r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5252321" y="2393009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i="0" lang="en-US" sz="7200" u="none" cap="none" strike="noStrike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32</a:t>
            </a:r>
            <a:endParaRPr sz="7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9629501" y="3547075"/>
            <a:ext cx="31383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b="0" i="0" lang="en-US" sz="18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лет опыта </a:t>
            </a:r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9629520" y="2390554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i="0" lang="en-US" sz="7200" u="none" cap="none" strike="noStrike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15</a:t>
            </a:r>
            <a:endParaRPr sz="7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1155122" y="6212488"/>
            <a:ext cx="3548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b="0" i="0" lang="en-US" sz="1800" u="none" cap="none" strike="noStrike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года средний срок работы сотрудников в компании</a:t>
            </a:r>
            <a:endParaRPr/>
          </a:p>
        </p:txBody>
      </p:sp>
      <p:sp>
        <p:nvSpPr>
          <p:cNvPr id="102" name="Google Shape;102;p16"/>
          <p:cNvSpPr txBox="1"/>
          <p:nvPr/>
        </p:nvSpPr>
        <p:spPr>
          <a:xfrm>
            <a:off x="1155136" y="5055960"/>
            <a:ext cx="19251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i="0" lang="en-US" sz="7200" u="none" cap="none" strike="noStrike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4,4</a:t>
            </a:r>
            <a:endParaRPr sz="7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5252321" y="6210033"/>
            <a:ext cx="29238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проектов на поддержке на сегодняшний день</a:t>
            </a:r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5252325" y="5053500"/>
            <a:ext cx="31383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lang="en-US" sz="7200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39</a:t>
            </a:r>
            <a:endParaRPr sz="7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9629501" y="6207575"/>
            <a:ext cx="31383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800"/>
              <a:buFont typeface="Proxima Nova"/>
              <a:buNone/>
            </a:pPr>
            <a:r>
              <a:rPr lang="en-US" sz="18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млн. рублей помогли заработать компаниям наших клиентов</a:t>
            </a:r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9629528" y="5051050"/>
            <a:ext cx="31383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7100"/>
              <a:buFont typeface="Proxima Nova"/>
              <a:buNone/>
            </a:pPr>
            <a:r>
              <a:rPr lang="en-US" sz="7200">
                <a:solidFill>
                  <a:srgbClr val="091F2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+450</a:t>
            </a:r>
            <a:endParaRPr sz="72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7" name="Google Shape;107;p16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09" name="Google Shape;109;p16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idx="4294967295" type="ctrTitle"/>
          </p:nvPr>
        </p:nvSpPr>
        <p:spPr>
          <a:xfrm>
            <a:off x="588669" y="5326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Задача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16" name="Google Shape;116;p17"/>
          <p:cNvSpPr txBox="1"/>
          <p:nvPr>
            <p:ph idx="4294967295" type="subTitle"/>
          </p:nvPr>
        </p:nvSpPr>
        <p:spPr>
          <a:xfrm>
            <a:off x="589800" y="5184075"/>
            <a:ext cx="7562100" cy="19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Бизнес-цели:</a:t>
            </a:r>
            <a:endParaRPr/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Количество заявок – минимум 50 / мес.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6406" lvl="0" marL="456406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Количество договоров / оплат – минимум 10 / мес.</a:t>
            </a:r>
            <a:endParaRPr/>
          </a:p>
        </p:txBody>
      </p:sp>
      <p:sp>
        <p:nvSpPr>
          <p:cNvPr id="117" name="Google Shape;117;p17"/>
          <p:cNvSpPr txBox="1"/>
          <p:nvPr>
            <p:ph idx="4294967295" type="subTitle"/>
          </p:nvPr>
        </p:nvSpPr>
        <p:spPr>
          <a:xfrm>
            <a:off x="589800" y="1913963"/>
            <a:ext cx="7562100" cy="14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Привлечение потенциальных клиентов на сайт с помощью контекстной рекламы Яндекс и Google.</a:t>
            </a:r>
            <a:endParaRPr/>
          </a:p>
        </p:txBody>
      </p:sp>
      <p:sp>
        <p:nvSpPr>
          <p:cNvPr id="118" name="Google Shape;118;p17"/>
          <p:cNvSpPr txBox="1"/>
          <p:nvPr>
            <p:ph idx="4294967295" type="subTitle"/>
          </p:nvPr>
        </p:nvSpPr>
        <p:spPr>
          <a:xfrm>
            <a:off x="589800" y="3225200"/>
            <a:ext cx="11553600" cy="19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Технические показатели</a:t>
            </a:r>
            <a:r>
              <a:rPr b="1" lang="en-US" sz="30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 sz="3000">
              <a:solidFill>
                <a:schemeClr val="dk1"/>
              </a:solidFill>
            </a:endParaRPr>
          </a:p>
          <a:p>
            <a:pPr indent="-459581" lvl="0" marL="45640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Достижение CTR – 5%.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459581" lvl="0" marL="45640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Количество посетителей – минимум 3 000 / мес. 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" name="Google Shape;119;p17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21" name="Google Shape;121;p17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idx="4294967295" type="ctrTitle"/>
          </p:nvPr>
        </p:nvSpPr>
        <p:spPr>
          <a:xfrm>
            <a:off x="588669" y="544153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Анализ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28" name="Google Shape;128;p18"/>
          <p:cNvSpPr txBox="1"/>
          <p:nvPr>
            <p:ph idx="4294967295" type="subTitle"/>
          </p:nvPr>
        </p:nvSpPr>
        <p:spPr>
          <a:xfrm>
            <a:off x="589800" y="2081313"/>
            <a:ext cx="60552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 текущий момент статистика использования поисковых систем в России выглядит следующий образом:</a:t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31" name="Google Shape;131;p18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726591"/>
            <a:ext cx="13004701" cy="355931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>
            <p:ph idx="4294967295" type="subTitle"/>
          </p:nvPr>
        </p:nvSpPr>
        <p:spPr>
          <a:xfrm>
            <a:off x="589800" y="7455300"/>
            <a:ext cx="83142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Соответственно, запуская рекламу в 2 основных системах, мы охватим </a:t>
            </a: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более 97%</a:t>
            </a: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 рынка потенциальных заказчиков.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idx="4294967295" type="ctrTitle"/>
          </p:nvPr>
        </p:nvSpPr>
        <p:spPr>
          <a:xfrm>
            <a:off x="588669" y="544153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Анализ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40" name="Google Shape;140;p19"/>
          <p:cNvSpPr txBox="1"/>
          <p:nvPr>
            <p:ph idx="4294967295" type="subTitle"/>
          </p:nvPr>
        </p:nvSpPr>
        <p:spPr>
          <a:xfrm>
            <a:off x="589800" y="2081325"/>
            <a:ext cx="8898300" cy="60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Проанализировав текущую ситуацию на рынке, мы пришли к следующим выводам: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 вашей нише присутствует высокий уровень конкуренции. Соответственно, необходимо делать ставки на ключевые запросы с не самой рекордной ценой клика, а также подключать рекламу на сайтах партнеров.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Среди запросов обнаружено много нецелевых – необходимо провести их ручную фильтрацию.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Компании, работающие в аналогичной сфере, жалуются на низкий LTV – необходимо четко вести статистику и анализировать коммерческие показатели.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1" name="Google Shape;141;p19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43" name="Google Shape;143;p19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idx="4294967295" type="ctrTitle"/>
          </p:nvPr>
        </p:nvSpPr>
        <p:spPr>
          <a:xfrm>
            <a:off x="588669" y="544153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Анализ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50" name="Google Shape;150;p20"/>
          <p:cNvSpPr txBox="1"/>
          <p:nvPr>
            <p:ph idx="4294967295" type="subTitle"/>
          </p:nvPr>
        </p:nvSpPr>
        <p:spPr>
          <a:xfrm>
            <a:off x="589800" y="2081375"/>
            <a:ext cx="6632400" cy="51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Находясь в поисках услуг строительства, потенциальных заказчиков интересуют следующие аспекты (по популярности в порядке убывания):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700"/>
              <a:buFont typeface="Proxima Nova"/>
              <a:buChar char="•"/>
            </a:pPr>
            <a:r>
              <a:rPr lang="en-US" sz="17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Цены (за м2).</a:t>
            </a:r>
            <a:endParaRPr sz="17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700"/>
              <a:buFont typeface="Proxima Nova"/>
              <a:buChar char="•"/>
            </a:pPr>
            <a:r>
              <a:rPr lang="en-US" sz="17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Готовые проекты.</a:t>
            </a:r>
            <a:endParaRPr sz="17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700"/>
              <a:buFont typeface="Proxima Nova"/>
              <a:buChar char="•"/>
            </a:pPr>
            <a:r>
              <a:rPr lang="en-US" sz="17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Возможность строительства за счет ипотеки либо материнского капитала.</a:t>
            </a:r>
            <a:endParaRPr sz="17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700"/>
              <a:buFont typeface="Proxima Nova"/>
              <a:buChar char="•"/>
            </a:pPr>
            <a:r>
              <a:rPr lang="en-US" sz="17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Дома на 2 семьи.</a:t>
            </a:r>
            <a:endParaRPr sz="17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700"/>
              <a:buFont typeface="Proxima Nova"/>
              <a:buChar char="•"/>
            </a:pPr>
            <a:r>
              <a:rPr lang="en-US" sz="17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Материалы, используемые в строительстве.</a:t>
            </a:r>
            <a:endParaRPr sz="17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700"/>
              <a:buFont typeface="Proxima Nova"/>
              <a:buChar char="•"/>
            </a:pPr>
            <a:r>
              <a:rPr lang="en-US" sz="17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Земельный вопрос (приобретение участка).</a:t>
            </a:r>
            <a:endParaRPr sz="17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1700"/>
              <a:buFont typeface="Proxima Nova"/>
              <a:buChar char="•"/>
            </a:pPr>
            <a:r>
              <a:rPr lang="en-US" sz="17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Расположение (в городе либо за пределами).</a:t>
            </a:r>
            <a:endParaRPr sz="2600"/>
          </a:p>
        </p:txBody>
      </p:sp>
      <p:sp>
        <p:nvSpPr>
          <p:cNvPr id="151" name="Google Shape;151;p20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53" name="Google Shape;153;p20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5650" y="2186324"/>
            <a:ext cx="6929150" cy="69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825" y="6822850"/>
            <a:ext cx="1433825" cy="205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83098" y="6822848"/>
            <a:ext cx="4645911" cy="168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 txBox="1"/>
          <p:nvPr/>
        </p:nvSpPr>
        <p:spPr>
          <a:xfrm>
            <a:off x="2548200" y="6923063"/>
            <a:ext cx="3966000" cy="1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«Мы рекомендуем предусмотреть ответы на эти вопросы в рамках содержимого сайта. Будет еще лучше, если пользователь сможет рассчитать приблизительную стоимость строительства дома с помощью калькулятора»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idx="4294967295" type="ctrTitle"/>
          </p:nvPr>
        </p:nvSpPr>
        <p:spPr>
          <a:xfrm>
            <a:off x="588679" y="544153"/>
            <a:ext cx="83328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Особенности проекта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64" name="Google Shape;164;p21"/>
          <p:cNvSpPr txBox="1"/>
          <p:nvPr>
            <p:ph idx="4294967295" type="subTitle"/>
          </p:nvPr>
        </p:nvSpPr>
        <p:spPr>
          <a:xfrm>
            <a:off x="589800" y="1914018"/>
            <a:ext cx="9942600" cy="6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746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Во-первых, малоэтажное строительство – это отрасль с высокой конкуренцией. Нужно вкладывать много усилий, чтобы быть впереди других.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Во-вторых, клиента, который ищет подрядчика по строительству, нельзя убедить прямо на сайте. Наша цель – побудить его выйти на личное общение (телефонный разговор либо посещение офиса).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В-третьих, мы имеем дело с сайтом, созданным более 7 лет назад. Он устарел морально / функционально. В ближайшем будущем рекомендуется провести его редизайн.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091F2F"/>
              </a:buClr>
              <a:buSzPts val="2300"/>
              <a:buFont typeface="Proxima Nova"/>
              <a:buAutoNum type="arabicPeriod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И, в-четвертых, необходимо выбрать шаг, к которому мы будем подталкивать заказчика. Например, это может быть скачивание каталога с готовыми дизайн-проектами.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5" name="Google Shape;165;p21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67" name="Google Shape;167;p21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/>
          <p:nvPr>
            <p:ph idx="4294967295" type="ctrTitle"/>
          </p:nvPr>
        </p:nvSpPr>
        <p:spPr>
          <a:xfrm>
            <a:off x="588669" y="544105"/>
            <a:ext cx="84780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1F2E"/>
              </a:buClr>
              <a:buSzPts val="4500"/>
              <a:buFont typeface="Proxima Nova"/>
              <a:buNone/>
            </a:pPr>
            <a:r>
              <a:rPr lang="en-US" sz="5500">
                <a:solidFill>
                  <a:srgbClr val="071F2E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Состав работ</a:t>
            </a:r>
            <a:endParaRPr sz="5500">
              <a:solidFill>
                <a:srgbClr val="071F2E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74" name="Google Shape;174;p22"/>
          <p:cNvSpPr/>
          <p:nvPr/>
        </p:nvSpPr>
        <p:spPr>
          <a:xfrm rot="-5400000">
            <a:off x="6056990" y="2818860"/>
            <a:ext cx="886800" cy="13004700"/>
          </a:xfrm>
          <a:prstGeom prst="rect">
            <a:avLst/>
          </a:prstGeom>
          <a:solidFill>
            <a:srgbClr val="071F2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10685610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ts val="1500"/>
              <a:buFont typeface="Proxima Nova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+7 (495) 517-7847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logo.png" id="176" name="Google Shape;176;p22"/>
          <p:cNvPicPr preferRelativeResize="0"/>
          <p:nvPr/>
        </p:nvPicPr>
        <p:blipFill rotWithShape="1">
          <a:blip r:embed="rId3">
            <a:alphaModFix/>
          </a:blip>
          <a:srcRect b="40479" l="13549" r="62392" t="40479"/>
          <a:stretch/>
        </p:blipFill>
        <p:spPr>
          <a:xfrm>
            <a:off x="508226" y="9099564"/>
            <a:ext cx="1916050" cy="4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 txBox="1"/>
          <p:nvPr/>
        </p:nvSpPr>
        <p:spPr>
          <a:xfrm>
            <a:off x="8618686" y="9103042"/>
            <a:ext cx="21330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Proxima Nova"/>
              <a:buNone/>
            </a:pPr>
            <a:r>
              <a:rPr lang="en-US" sz="1500">
                <a:solidFill>
                  <a:srgbClr val="00BFF3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info@proactivity.ru</a:t>
            </a:r>
            <a:r>
              <a:rPr lang="en-US" sz="1500">
                <a:solidFill>
                  <a:srgbClr val="00BFF3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500">
              <a:solidFill>
                <a:srgbClr val="00BF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8" name="Google Shape;178;p22"/>
          <p:cNvSpPr txBox="1"/>
          <p:nvPr>
            <p:ph idx="4294967295" type="subTitle"/>
          </p:nvPr>
        </p:nvSpPr>
        <p:spPr>
          <a:xfrm>
            <a:off x="589800" y="2081325"/>
            <a:ext cx="88983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None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В процессе настройки рекламных кампаний будут проведены следующие работы:</a:t>
            </a:r>
            <a:endParaRPr/>
          </a:p>
        </p:txBody>
      </p:sp>
      <p:sp>
        <p:nvSpPr>
          <p:cNvPr id="179" name="Google Shape;179;p22"/>
          <p:cNvSpPr txBox="1"/>
          <p:nvPr>
            <p:ph idx="4294967295" type="subTitle"/>
          </p:nvPr>
        </p:nvSpPr>
        <p:spPr>
          <a:xfrm>
            <a:off x="589800" y="3334425"/>
            <a:ext cx="57651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1. Сбор семантического ядра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Подбор поисковых запросов.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Фильтрация (избавление от нецелевых).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Кластеризация.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0" name="Google Shape;180;p22"/>
          <p:cNvSpPr txBox="1"/>
          <p:nvPr>
            <p:ph idx="4294967295" type="subTitle"/>
          </p:nvPr>
        </p:nvSpPr>
        <p:spPr>
          <a:xfrm>
            <a:off x="589800" y="5939750"/>
            <a:ext cx="57651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3. Настройка условий показа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Работа с параметрами (время показа, регионы, устройства пользователей, возраст и другие).</a:t>
            </a:r>
            <a:endParaRPr/>
          </a:p>
        </p:txBody>
      </p:sp>
      <p:sp>
        <p:nvSpPr>
          <p:cNvPr id="181" name="Google Shape;181;p22"/>
          <p:cNvSpPr txBox="1"/>
          <p:nvPr>
            <p:ph idx="4294967295" type="subTitle"/>
          </p:nvPr>
        </p:nvSpPr>
        <p:spPr>
          <a:xfrm>
            <a:off x="6802625" y="3334425"/>
            <a:ext cx="57651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Proxima Nova"/>
                <a:ea typeface="Proxima Nova"/>
                <a:cs typeface="Proxima Nova"/>
                <a:sym typeface="Proxima Nova"/>
              </a:rPr>
              <a:t>2. Написание объявлений</a:t>
            </a:r>
            <a:endParaRPr b="1" sz="23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Font typeface="Proxima Nova"/>
              <a:buChar char="•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Формирование объявлений, которые будут привлекать внимание потенциальных клиентов.</a:t>
            </a:r>
            <a:endParaRPr sz="23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" name="Google Shape;182;p22"/>
          <p:cNvSpPr txBox="1"/>
          <p:nvPr>
            <p:ph idx="4294967295" type="subTitle"/>
          </p:nvPr>
        </p:nvSpPr>
        <p:spPr>
          <a:xfrm>
            <a:off x="6802625" y="5939750"/>
            <a:ext cx="60159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4. Запуск рекламной кампании</a:t>
            </a:r>
            <a:endParaRPr b="1"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Прохождение модерации.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746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91F2F"/>
              </a:buClr>
              <a:buSzPts val="2300"/>
              <a:buFont typeface="Proxima Nova"/>
              <a:buChar char="•"/>
            </a:pPr>
            <a:r>
              <a:rPr lang="en-US" sz="2300">
                <a:solidFill>
                  <a:srgbClr val="091F2F"/>
                </a:solidFill>
                <a:latin typeface="Proxima Nova"/>
                <a:ea typeface="Proxima Nova"/>
                <a:cs typeface="Proxima Nova"/>
                <a:sym typeface="Proxima Nova"/>
              </a:rPr>
              <a:t>Старт показов.</a:t>
            </a:r>
            <a:endParaRPr sz="2300">
              <a:solidFill>
                <a:srgbClr val="091F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