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67"/>
  </p:normalViewPr>
  <p:slideViewPr>
    <p:cSldViewPr snapToGrid="0" snapToObjects="1">
      <p:cViewPr varScale="1">
        <p:scale>
          <a:sx n="141" d="100"/>
          <a:sy n="141" d="100"/>
        </p:scale>
        <p:origin x="3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606fe851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8606fe85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7adb54e41_1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7adb54e4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adb54e41_1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87adb54e41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7adb54e41_1_1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87adb54e41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a7fdb890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87a7fdb89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i="1"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>
  <p:cSld name="Заголовок — по центру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вертикально">
  <p:cSld name="Фото — вертикально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>
  <p:cSld name="Заголовок — сверху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marL="914400" lvl="1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marL="1371600" lvl="2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marL="1828800" lvl="3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marL="2286000" lvl="4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(3 шт.)">
  <p:cSld name="Фото (3 шт.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mailto:info@proactivity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proactivity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proactivity.ru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proactivity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proactivity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info@proactivity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pace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proactivity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mailto:info@proactivity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proactivity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0.xml"/><Relationship Id="rId5" Type="http://schemas.openxmlformats.org/officeDocument/2006/relationships/slide" Target="slide10.xml"/><Relationship Id="rId10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slide" Target="slide17.xml"/><Relationship Id="rId14" Type="http://schemas.openxmlformats.org/officeDocument/2006/relationships/hyperlink" Target="mailto:info@proactivity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oactivity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proactivity.ru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proactivity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proactivity.ru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72428" y="0"/>
            <a:ext cx="13096203" cy="9753600"/>
          </a:xfrm>
          <a:prstGeom prst="rect">
            <a:avLst/>
          </a:prstGeom>
          <a:solidFill>
            <a:srgbClr val="001F3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 descr="Browser Fram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800" y="1960950"/>
            <a:ext cx="10041300" cy="69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ctrTitle" idx="4294967295"/>
          </p:nvPr>
        </p:nvSpPr>
        <p:spPr>
          <a:xfrm>
            <a:off x="550225" y="2826838"/>
            <a:ext cx="53574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4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endParaRPr sz="4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 b="1" dirty="0" err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4500" b="1" dirty="0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dirty="0" err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lang="en-US" sz="4500" b="1" dirty="0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500" b="1" dirty="0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 b="1" dirty="0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«B2B Delivery»</a:t>
            </a:r>
            <a:endParaRPr sz="45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 descr="laure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5786" y="5907130"/>
            <a:ext cx="595053" cy="59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0375" y="6496125"/>
            <a:ext cx="21459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lang="en-US" sz="1500" i="0" u="none" strike="noStrike" cap="none" dirty="0">
                <a:solidFill>
                  <a:srgbClr val="00BFF3"/>
                </a:solidFill>
              </a:rPr>
              <a:t>ТОП-3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веб-разработчиков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lang="en-US" sz="1500" i="0" u="none" strike="noStrike" cap="none" dirty="0" err="1">
                <a:solidFill>
                  <a:srgbClr val="00BFF3"/>
                </a:solidFill>
              </a:rPr>
              <a:t>в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г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.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Казань</a:t>
            </a:r>
            <a:endParaRPr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3266161" y="6506784"/>
            <a:ext cx="2596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lang="en-US" sz="1500" i="0" u="none" strike="noStrike" cap="none" dirty="0">
                <a:solidFill>
                  <a:srgbClr val="00BFF3"/>
                </a:solidFill>
              </a:rPr>
              <a:t>ТОП-10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веб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-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lang="en-US" sz="1500" i="0" u="none" strike="noStrike" cap="none" dirty="0" err="1">
                <a:solidFill>
                  <a:srgbClr val="00BFF3"/>
                </a:solidFill>
              </a:rPr>
              <a:t>разработчиков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в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категории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«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Крупный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 </a:t>
            </a:r>
            <a:r>
              <a:rPr lang="en-US" sz="1500" i="0" u="none" strike="noStrike" cap="none" dirty="0" err="1">
                <a:solidFill>
                  <a:srgbClr val="00BFF3"/>
                </a:solidFill>
              </a:rPr>
              <a:t>бизнес</a:t>
            </a:r>
            <a:r>
              <a:rPr lang="en-US" sz="1500" i="0" u="none" strike="noStrike" cap="none" dirty="0">
                <a:solidFill>
                  <a:srgbClr val="00BFF3"/>
                </a:solidFill>
              </a:rPr>
              <a:t>»</a:t>
            </a:r>
            <a:endParaRPr dirty="0"/>
          </a:p>
        </p:txBody>
      </p:sp>
      <p:pic>
        <p:nvPicPr>
          <p:cNvPr id="65" name="Google Shape;65;p14" descr="laure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1794" y="5907135"/>
            <a:ext cx="605585" cy="60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logo.png"/>
          <p:cNvPicPr preferRelativeResize="0"/>
          <p:nvPr/>
        </p:nvPicPr>
        <p:blipFill rotWithShape="1">
          <a:blip r:embed="rId5">
            <a:alphaModFix/>
          </a:blip>
          <a:srcRect l="12633" t="36610" r="62221" b="36610"/>
          <a:stretch/>
        </p:blipFill>
        <p:spPr>
          <a:xfrm>
            <a:off x="436943" y="322939"/>
            <a:ext cx="2256325" cy="7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130900" y="732006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lang="en-US" sz="2200" b="1" i="0" u="none" strike="noStrike" cap="none" dirty="0" err="1">
                <a:solidFill>
                  <a:srgbClr val="FFFFFF"/>
                </a:solidFill>
              </a:rPr>
              <a:t>Рейтинг</a:t>
            </a:r>
            <a:r>
              <a:rPr lang="en-US" sz="2200" b="1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2200" b="1" i="0" u="none" strike="noStrike" cap="none" dirty="0" err="1">
                <a:solidFill>
                  <a:srgbClr val="FFFFFF"/>
                </a:solidFill>
              </a:rPr>
              <a:t>Рунета</a:t>
            </a:r>
            <a:endParaRPr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139626" y="7317438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</a:rPr>
              <a:t>CMS Magazine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550225" y="2338190"/>
            <a:ext cx="5357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lang="en-US" sz="2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Коммерческое</a:t>
            </a:r>
            <a:r>
              <a:rPr lang="en-US" sz="2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предложение</a:t>
            </a:r>
            <a:r>
              <a:rPr lang="en-US" sz="2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60" y="8332175"/>
            <a:ext cx="1943507" cy="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9238" y="8334428"/>
            <a:ext cx="1943525" cy="6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ctrTitle" idx="4294967295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Идеи для реализации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589800" y="2774925"/>
            <a:ext cx="52893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91F2F"/>
                </a:solidFill>
              </a:rPr>
              <a:t>Сравнение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условий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для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стандартной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и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экспресс-доставки</a:t>
            </a:r>
            <a:r>
              <a:rPr lang="en-US" sz="1800" dirty="0">
                <a:solidFill>
                  <a:srgbClr val="091F2F"/>
                </a:solidFill>
              </a:rPr>
              <a:t> (</a:t>
            </a:r>
            <a:r>
              <a:rPr lang="en-US" sz="1800" dirty="0" err="1">
                <a:solidFill>
                  <a:srgbClr val="091F2F"/>
                </a:solidFill>
              </a:rPr>
              <a:t>чтобы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склонять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больше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пользователей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к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последнему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варианту</a:t>
            </a:r>
            <a:r>
              <a:rPr lang="en-US" sz="1800" dirty="0">
                <a:solidFill>
                  <a:srgbClr val="091F2F"/>
                </a:solidFill>
              </a:rPr>
              <a:t>, </a:t>
            </a:r>
            <a:r>
              <a:rPr lang="en-US" sz="1800" dirty="0" err="1">
                <a:solidFill>
                  <a:srgbClr val="091F2F"/>
                </a:solidFill>
              </a:rPr>
              <a:t>демонстрируя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его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преимущества</a:t>
            </a:r>
            <a:r>
              <a:rPr lang="en-US" sz="1800" dirty="0">
                <a:solidFill>
                  <a:srgbClr val="091F2F"/>
                </a:solidFill>
              </a:rPr>
              <a:t>).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656400" y="5438713"/>
            <a:ext cx="48093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</a:rPr>
              <a:t>Уведомления о любых изменениях статуса заказа (email либо SMS).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6584950" y="5438725"/>
            <a:ext cx="48093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</a:rPr>
              <a:t>Предложение дополнительных опций </a:t>
            </a:r>
            <a:endParaRPr sz="1800">
              <a:solidFill>
                <a:srgbClr val="091F2F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</a:rPr>
              <a:t>(для увеличения среднего чека).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6584950" y="2774913"/>
            <a:ext cx="48093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</a:rPr>
              <a:t>Предоставление скидки за регулярные заказы (например, ежеквартальная доставка документов для бухгалтерии).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656400" y="7436575"/>
            <a:ext cx="48093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91F2F"/>
                </a:solidFill>
              </a:rPr>
              <a:t>Демонстрация пути груза на реальной карте.</a:t>
            </a: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50" y="4745700"/>
            <a:ext cx="943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97" y="4759211"/>
            <a:ext cx="822778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00" y="2026394"/>
            <a:ext cx="822775" cy="67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4950" y="2094922"/>
            <a:ext cx="822775" cy="6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075" y="6704477"/>
            <a:ext cx="943950" cy="694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6;p16">
            <a:extLst>
              <a:ext uri="{FF2B5EF4-FFF2-40B4-BE49-F238E27FC236}">
                <a16:creationId xmlns:a16="http://schemas.microsoft.com/office/drawing/2014/main" id="{01BCE200-4022-434F-80DC-0C3ABB19C6D5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07;p16">
            <a:extLst>
              <a:ext uri="{FF2B5EF4-FFF2-40B4-BE49-F238E27FC236}">
                <a16:creationId xmlns:a16="http://schemas.microsoft.com/office/drawing/2014/main" id="{AB81E83B-BAD9-454A-97BE-1386E6A7FD9F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" name="Google Shape;108;p16" descr="logo.png">
            <a:extLst>
              <a:ext uri="{FF2B5EF4-FFF2-40B4-BE49-F238E27FC236}">
                <a16:creationId xmlns:a16="http://schemas.microsoft.com/office/drawing/2014/main" id="{1CE4C7BC-4C3E-1046-BC97-B69C15CD210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9;p16">
            <a:extLst>
              <a:ext uri="{FF2B5EF4-FFF2-40B4-BE49-F238E27FC236}">
                <a16:creationId xmlns:a16="http://schemas.microsoft.com/office/drawing/2014/main" id="{3CE1A0D4-3374-D843-A88A-9396E62A9FFD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ctrTitle" idx="4294967295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Состав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работ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4294967295"/>
          </p:nvPr>
        </p:nvSpPr>
        <p:spPr>
          <a:xfrm>
            <a:off x="589800" y="1913973"/>
            <a:ext cx="7611600" cy="60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пользовательских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сценариев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Формирование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технического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задания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Подготовка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кликабельных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прототипов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Первичное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тестирование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фокус-группе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Отрисовка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дизайна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Frontend (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верстка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Backend (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программирование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Тестирование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Запуск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6;p16">
            <a:extLst>
              <a:ext uri="{FF2B5EF4-FFF2-40B4-BE49-F238E27FC236}">
                <a16:creationId xmlns:a16="http://schemas.microsoft.com/office/drawing/2014/main" id="{A99F43B6-E47D-E74B-9C60-002A178DB387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7;p16">
            <a:extLst>
              <a:ext uri="{FF2B5EF4-FFF2-40B4-BE49-F238E27FC236}">
                <a16:creationId xmlns:a16="http://schemas.microsoft.com/office/drawing/2014/main" id="{6DA62F93-16DB-8547-992C-DDFCEDA31867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" name="Google Shape;108;p16" descr="logo.png">
            <a:extLst>
              <a:ext uri="{FF2B5EF4-FFF2-40B4-BE49-F238E27FC236}">
                <a16:creationId xmlns:a16="http://schemas.microsoft.com/office/drawing/2014/main" id="{F6B4F67F-ADC5-9A4A-A35C-0D5B872E59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16">
            <a:extLst>
              <a:ext uri="{FF2B5EF4-FFF2-40B4-BE49-F238E27FC236}">
                <a16:creationId xmlns:a16="http://schemas.microsoft.com/office/drawing/2014/main" id="{DB9D64C0-999E-E24D-83D9-2558DA80BB92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ctrTitle" idx="4294967295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Технологии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88675" y="3813475"/>
            <a:ext cx="43773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Язык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программирования</a:t>
            </a:r>
            <a:endParaRPr sz="3000" b="1" dirty="0">
              <a:solidFill>
                <a:srgbClr val="091F2F"/>
              </a:solidFill>
            </a:endParaRPr>
          </a:p>
        </p:txBody>
      </p:sp>
      <p:pic>
        <p:nvPicPr>
          <p:cNvPr id="227" name="Google Shape;227;p2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875" y="2033200"/>
            <a:ext cx="3094101" cy="167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6660875" y="3825525"/>
            <a:ext cx="54912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>
                <a:solidFill>
                  <a:srgbClr val="091F2F"/>
                </a:solidFill>
              </a:rPr>
              <a:t>Система</a:t>
            </a:r>
            <a:endParaRPr sz="3000" b="1">
              <a:solidFill>
                <a:srgbClr val="091F2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>
                <a:solidFill>
                  <a:srgbClr val="091F2F"/>
                </a:solidFill>
              </a:rPr>
              <a:t>управления сайтом</a:t>
            </a:r>
            <a:endParaRPr sz="3000" b="1">
              <a:solidFill>
                <a:srgbClr val="091F2F"/>
              </a:solidFill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588675" y="5078025"/>
            <a:ext cx="4820400" cy="2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Популярный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язык</a:t>
            </a:r>
            <a:r>
              <a:rPr lang="en-US" sz="2300" dirty="0">
                <a:solidFill>
                  <a:srgbClr val="091F2F"/>
                </a:solidFill>
              </a:rPr>
              <a:t>, </a:t>
            </a:r>
            <a:r>
              <a:rPr lang="en-US" sz="2300" dirty="0" err="1">
                <a:solidFill>
                  <a:srgbClr val="091F2F"/>
                </a:solidFill>
              </a:rPr>
              <a:t>используемый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в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работе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многих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современных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систем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Бесплатный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открытый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код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Гибкость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Безопасность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6660875" y="5078025"/>
            <a:ext cx="5202600" cy="2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Наличие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большого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количества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дополнений</a:t>
            </a:r>
            <a:r>
              <a:rPr lang="en-US" sz="2300" dirty="0">
                <a:solidFill>
                  <a:srgbClr val="091F2F"/>
                </a:solidFill>
              </a:rPr>
              <a:t> / </a:t>
            </a:r>
            <a:r>
              <a:rPr lang="en-US" sz="2300" dirty="0" err="1">
                <a:solidFill>
                  <a:srgbClr val="091F2F"/>
                </a:solidFill>
              </a:rPr>
              <a:t>расширений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Char char="●"/>
            </a:pPr>
            <a:r>
              <a:rPr lang="en-US" sz="2300" dirty="0" err="1">
                <a:solidFill>
                  <a:srgbClr val="091F2F"/>
                </a:solidFill>
              </a:rPr>
              <a:t>Удобная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простая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панель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управления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содержимым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сайта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75" y="1913977"/>
            <a:ext cx="1835599" cy="183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;p16">
            <a:extLst>
              <a:ext uri="{FF2B5EF4-FFF2-40B4-BE49-F238E27FC236}">
                <a16:creationId xmlns:a16="http://schemas.microsoft.com/office/drawing/2014/main" id="{43DE6131-BF2B-6A4D-AD33-C90B001295E1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07;p16">
            <a:extLst>
              <a:ext uri="{FF2B5EF4-FFF2-40B4-BE49-F238E27FC236}">
                <a16:creationId xmlns:a16="http://schemas.microsoft.com/office/drawing/2014/main" id="{9783B033-1302-F646-AE6D-4E895847B4CC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" name="Google Shape;108;p16" descr="logo.png">
            <a:extLst>
              <a:ext uri="{FF2B5EF4-FFF2-40B4-BE49-F238E27FC236}">
                <a16:creationId xmlns:a16="http://schemas.microsoft.com/office/drawing/2014/main" id="{9BECBE97-9BFC-5B4A-B79F-BD3582E8AE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9;p16">
            <a:extLst>
              <a:ext uri="{FF2B5EF4-FFF2-40B4-BE49-F238E27FC236}">
                <a16:creationId xmlns:a16="http://schemas.microsoft.com/office/drawing/2014/main" id="{3A52C538-3BBF-1244-82E4-CE987EF56170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ctrTitle" idx="4294967295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Проектная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4294967295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Наш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вашим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проектом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будут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работать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2211125" y="4839013"/>
            <a:ext cx="58257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 err="1">
                <a:solidFill>
                  <a:srgbClr val="091F2F"/>
                </a:solidFill>
              </a:rPr>
              <a:t>Управляю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специалистами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на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уровне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джедая</a:t>
            </a:r>
            <a:r>
              <a:rPr lang="en-US" sz="2300" dirty="0">
                <a:solidFill>
                  <a:srgbClr val="091F2F"/>
                </a:solidFill>
              </a:rPr>
              <a:t>. </a:t>
            </a:r>
            <a:r>
              <a:rPr lang="en-US" sz="2300" dirty="0" err="1">
                <a:solidFill>
                  <a:srgbClr val="091F2F"/>
                </a:solidFill>
              </a:rPr>
              <a:t>Знаю</a:t>
            </a:r>
            <a:r>
              <a:rPr lang="en-US" sz="2300" dirty="0">
                <a:solidFill>
                  <a:srgbClr val="091F2F"/>
                </a:solidFill>
              </a:rPr>
              <a:t>, </a:t>
            </a:r>
            <a:r>
              <a:rPr lang="en-US" sz="2300" dirty="0" err="1">
                <a:solidFill>
                  <a:srgbClr val="091F2F"/>
                </a:solidFill>
              </a:rPr>
              <a:t>как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заставить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людей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соблюдать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сроки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требования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endParaRPr sz="2300" dirty="0">
              <a:solidFill>
                <a:srgbClr val="091F2F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 err="1">
                <a:solidFill>
                  <a:srgbClr val="091F2F"/>
                </a:solidFill>
              </a:rPr>
              <a:t>к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качеству</a:t>
            </a:r>
            <a:r>
              <a:rPr lang="en-US" sz="2300" dirty="0">
                <a:solidFill>
                  <a:srgbClr val="091F2F"/>
                </a:solidFill>
              </a:rPr>
              <a:t>.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211125" y="3726331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Катя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Логвинова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 dirty="0" err="1">
                <a:solidFill>
                  <a:srgbClr val="071F2E"/>
                </a:solidFill>
              </a:rPr>
              <a:t>Проджект-менеджер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925" y="3376400"/>
            <a:ext cx="3838547" cy="5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/>
          <p:nvPr/>
        </p:nvSpPr>
        <p:spPr>
          <a:xfrm>
            <a:off x="1312200" y="4469850"/>
            <a:ext cx="7917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10000" b="1">
                <a:solidFill>
                  <a:srgbClr val="091F2F"/>
                </a:solidFill>
              </a:rPr>
              <a:t>“</a:t>
            </a:r>
            <a:endParaRPr sz="10000" b="1">
              <a:solidFill>
                <a:srgbClr val="091F2F"/>
              </a:solidFill>
            </a:endParaRPr>
          </a:p>
        </p:txBody>
      </p:sp>
      <p:sp>
        <p:nvSpPr>
          <p:cNvPr id="12" name="Google Shape;106;p16">
            <a:extLst>
              <a:ext uri="{FF2B5EF4-FFF2-40B4-BE49-F238E27FC236}">
                <a16:creationId xmlns:a16="http://schemas.microsoft.com/office/drawing/2014/main" id="{E6ED2797-84AF-8143-B524-50C1DE9373D8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5531F0FE-E845-1246-9702-4FB097098B47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" name="Google Shape;108;p16" descr="logo.png">
            <a:extLst>
              <a:ext uri="{FF2B5EF4-FFF2-40B4-BE49-F238E27FC236}">
                <a16:creationId xmlns:a16="http://schemas.microsoft.com/office/drawing/2014/main" id="{D34D8610-750E-E046-8FAB-270FD45169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F9B20221-63EA-834A-8F5D-508B127999BC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>
            <a:spLocks noGrp="1"/>
          </p:cNvSpPr>
          <p:nvPr>
            <p:ph type="ctrTitle" idx="4294967295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Проектная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subTitle" idx="4294967295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Наш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вашим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проектом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будут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работать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188452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091F2F"/>
                </a:solidFill>
              </a:rPr>
              <a:t>«</a:t>
            </a:r>
            <a:r>
              <a:rPr lang="en-US" sz="2300" dirty="0" err="1">
                <a:solidFill>
                  <a:srgbClr val="091F2F"/>
                </a:solidFill>
              </a:rPr>
              <a:t>Отвечаю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за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слаженную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работу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всех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программистов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на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проекте</a:t>
            </a:r>
            <a:r>
              <a:rPr lang="en-US" sz="2300" dirty="0">
                <a:solidFill>
                  <a:srgbClr val="091F2F"/>
                </a:solidFill>
              </a:rPr>
              <a:t>. </a:t>
            </a:r>
            <a:r>
              <a:rPr lang="en-US" sz="2300" dirty="0" err="1">
                <a:solidFill>
                  <a:srgbClr val="091F2F"/>
                </a:solidFill>
              </a:rPr>
              <a:t>Люблю</a:t>
            </a:r>
            <a:r>
              <a:rPr lang="en-US" sz="2300" dirty="0">
                <a:solidFill>
                  <a:srgbClr val="091F2F"/>
                </a:solidFill>
              </a:rPr>
              <a:t>, </a:t>
            </a:r>
            <a:r>
              <a:rPr lang="en-US" sz="2300" dirty="0" err="1">
                <a:solidFill>
                  <a:srgbClr val="091F2F"/>
                </a:solidFill>
              </a:rPr>
              <a:t>когда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сайт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соответствует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техническому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заданию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работает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как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швейцарские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часы</a:t>
            </a:r>
            <a:r>
              <a:rPr lang="en-US" sz="2300" dirty="0">
                <a:solidFill>
                  <a:srgbClr val="091F2F"/>
                </a:solidFill>
              </a:rPr>
              <a:t>.»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188452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Кирилл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Кряжев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 dirty="0" err="1">
                <a:solidFill>
                  <a:srgbClr val="071F2E"/>
                </a:solidFill>
              </a:rPr>
              <a:t>Ведущий</a:t>
            </a:r>
            <a:r>
              <a:rPr lang="en-US" sz="1800" dirty="0">
                <a:solidFill>
                  <a:srgbClr val="071F2E"/>
                </a:solidFill>
              </a:rPr>
              <a:t> </a:t>
            </a:r>
            <a:r>
              <a:rPr lang="en-US" sz="1800" dirty="0" err="1">
                <a:solidFill>
                  <a:srgbClr val="071F2E"/>
                </a:solidFill>
              </a:rPr>
              <a:t>программист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786957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091F2F"/>
                </a:solidFill>
              </a:rPr>
              <a:t>«</a:t>
            </a:r>
            <a:r>
              <a:rPr lang="en-US" sz="2300" dirty="0" err="1">
                <a:solidFill>
                  <a:srgbClr val="091F2F"/>
                </a:solidFill>
              </a:rPr>
              <a:t>Я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знаю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как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сделать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сайт</a:t>
            </a:r>
            <a:r>
              <a:rPr lang="en-US" sz="2300" dirty="0">
                <a:solidFill>
                  <a:srgbClr val="091F2F"/>
                </a:solidFill>
              </a:rPr>
              <a:t>  </a:t>
            </a:r>
            <a:r>
              <a:rPr lang="en-US" sz="2300" dirty="0" err="1">
                <a:solidFill>
                  <a:srgbClr val="091F2F"/>
                </a:solidFill>
              </a:rPr>
              <a:t>живым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интересным</a:t>
            </a:r>
            <a:r>
              <a:rPr lang="en-US" sz="2300" dirty="0">
                <a:solidFill>
                  <a:srgbClr val="091F2F"/>
                </a:solidFill>
              </a:rPr>
              <a:t>. </a:t>
            </a:r>
            <a:r>
              <a:rPr lang="en-US" sz="2300" dirty="0" err="1">
                <a:solidFill>
                  <a:srgbClr val="091F2F"/>
                </a:solidFill>
              </a:rPr>
              <a:t>Дизайн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должен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решать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бизнес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задачи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клиента</a:t>
            </a:r>
            <a:r>
              <a:rPr lang="en-US" sz="2300" dirty="0">
                <a:solidFill>
                  <a:srgbClr val="091F2F"/>
                </a:solidFill>
              </a:rPr>
              <a:t>, </a:t>
            </a:r>
            <a:r>
              <a:rPr lang="en-US" sz="2300" dirty="0" err="1">
                <a:solidFill>
                  <a:srgbClr val="091F2F"/>
                </a:solidFill>
              </a:rPr>
              <a:t>поэтому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перед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началом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работ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мы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тщательно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изучим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его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бизнес</a:t>
            </a:r>
            <a:r>
              <a:rPr lang="en-US" sz="2300" dirty="0">
                <a:solidFill>
                  <a:srgbClr val="091F2F"/>
                </a:solidFill>
              </a:rPr>
              <a:t>.»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7869575" y="3162950"/>
            <a:ext cx="41187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Дмитрий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Боровик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 dirty="0" err="1">
                <a:solidFill>
                  <a:srgbClr val="071F2E"/>
                </a:solidFill>
              </a:rPr>
              <a:t>Шеф-дизайнер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75" y="3283796"/>
            <a:ext cx="1176300" cy="117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4">
            <a:alphaModFix/>
          </a:blip>
          <a:srcRect b="13741"/>
          <a:stretch/>
        </p:blipFill>
        <p:spPr>
          <a:xfrm>
            <a:off x="6586550" y="3244523"/>
            <a:ext cx="1176300" cy="117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Google Shape;106;p16">
            <a:extLst>
              <a:ext uri="{FF2B5EF4-FFF2-40B4-BE49-F238E27FC236}">
                <a16:creationId xmlns:a16="http://schemas.microsoft.com/office/drawing/2014/main" id="{41787CF9-516E-614E-B20C-5A8996720F2F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07;p16">
            <a:extLst>
              <a:ext uri="{FF2B5EF4-FFF2-40B4-BE49-F238E27FC236}">
                <a16:creationId xmlns:a16="http://schemas.microsoft.com/office/drawing/2014/main" id="{CD285D45-6DC2-5045-AAE1-1EC58BD61D17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" name="Google Shape;108;p16" descr="logo.png">
            <a:extLst>
              <a:ext uri="{FF2B5EF4-FFF2-40B4-BE49-F238E27FC236}">
                <a16:creationId xmlns:a16="http://schemas.microsoft.com/office/drawing/2014/main" id="{401FFDB0-2203-674E-B0D0-608FE49CC1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9;p16">
            <a:extLst>
              <a:ext uri="{FF2B5EF4-FFF2-40B4-BE49-F238E27FC236}">
                <a16:creationId xmlns:a16="http://schemas.microsoft.com/office/drawing/2014/main" id="{E71D33BC-24DA-A64A-8B57-0E6C6FC5520D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ctrTitle" idx="4294967295"/>
          </p:nvPr>
        </p:nvSpPr>
        <p:spPr>
          <a:xfrm>
            <a:off x="588669" y="545652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Наш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 txBox="1">
            <a:spLocks noGrp="1"/>
          </p:cNvSpPr>
          <p:nvPr>
            <p:ph type="subTitle" idx="4294967295"/>
          </p:nvPr>
        </p:nvSpPr>
        <p:spPr>
          <a:xfrm>
            <a:off x="589800" y="1913975"/>
            <a:ext cx="79650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Реализация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прочих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проектов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сферы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грузоперевозок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8"/>
          <p:cNvGrpSpPr/>
          <p:nvPr/>
        </p:nvGrpSpPr>
        <p:grpSpPr>
          <a:xfrm>
            <a:off x="675790" y="2503432"/>
            <a:ext cx="9558816" cy="6571686"/>
            <a:chOff x="0" y="0"/>
            <a:chExt cx="9558816" cy="6571686"/>
          </a:xfrm>
        </p:grpSpPr>
        <p:pic>
          <p:nvPicPr>
            <p:cNvPr id="273" name="Google Shape;273;p28" descr="Каталог перевозчиков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558816" cy="6571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8"/>
            <p:cNvSpPr/>
            <p:nvPr/>
          </p:nvSpPr>
          <p:spPr>
            <a:xfrm>
              <a:off x="423505" y="1493998"/>
              <a:ext cx="3244200" cy="3583800"/>
            </a:xfrm>
            <a:prstGeom prst="rect">
              <a:avLst/>
            </a:prstGeom>
            <a:solidFill>
              <a:srgbClr val="F8F7F9"/>
            </a:solidFill>
            <a:ln w="25400" cap="flat" cmpd="sng">
              <a:solidFill>
                <a:srgbClr val="D6D5D5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Поиск</a:t>
              </a:r>
              <a:endParaRPr/>
            </a:p>
          </p:txBody>
        </p:sp>
        <p:sp>
          <p:nvSpPr>
            <p:cNvPr id="275" name="Google Shape;275;p28"/>
            <p:cNvSpPr txBox="1"/>
            <p:nvPr/>
          </p:nvSpPr>
          <p:spPr>
            <a:xfrm>
              <a:off x="3984827" y="1423219"/>
              <a:ext cx="3354900" cy="10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Рейтинг лучших перевозчиков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Отзывы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Каталог</a:t>
              </a:r>
              <a:endParaRPr/>
            </a:p>
          </p:txBody>
        </p:sp>
      </p:grpSp>
      <p:sp>
        <p:nvSpPr>
          <p:cNvPr id="276" name="Google Shape;276;p28"/>
          <p:cNvSpPr txBox="1"/>
          <p:nvPr/>
        </p:nvSpPr>
        <p:spPr>
          <a:xfrm>
            <a:off x="9066675" y="3887150"/>
            <a:ext cx="34914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</a:rPr>
              <a:t>тысяч посетителей в месяц</a:t>
            </a:r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9066670" y="272101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</a:rPr>
              <a:t>423</a:t>
            </a:r>
            <a:endParaRPr sz="7200">
              <a:solidFill>
                <a:srgbClr val="091F2F"/>
              </a:solidFill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9066675" y="5745688"/>
            <a:ext cx="34914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</a:rPr>
              <a:t>оценка пользователей</a:t>
            </a:r>
            <a:endParaRPr/>
          </a:p>
        </p:txBody>
      </p:sp>
      <p:sp>
        <p:nvSpPr>
          <p:cNvPr id="279" name="Google Shape;279;p28"/>
          <p:cNvSpPr txBox="1"/>
          <p:nvPr/>
        </p:nvSpPr>
        <p:spPr>
          <a:xfrm>
            <a:off x="9066679" y="4579563"/>
            <a:ext cx="330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</a:rPr>
              <a:t>4/5</a:t>
            </a:r>
            <a:endParaRPr sz="7200">
              <a:solidFill>
                <a:srgbClr val="091F2F"/>
              </a:solidFill>
            </a:endParaRPr>
          </a:p>
        </p:txBody>
      </p:sp>
      <p:pic>
        <p:nvPicPr>
          <p:cNvPr id="280" name="Google Shape;280;p28" descr="interfa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1119" y="4675897"/>
            <a:ext cx="241309" cy="24130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/>
          <p:nvPr/>
        </p:nvSpPr>
        <p:spPr>
          <a:xfrm>
            <a:off x="9066675" y="7688437"/>
            <a:ext cx="34914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</a:rPr>
              <a:t>наград и номинаций</a:t>
            </a:r>
            <a:endParaRPr/>
          </a:p>
        </p:txBody>
      </p:sp>
      <p:sp>
        <p:nvSpPr>
          <p:cNvPr id="282" name="Google Shape;282;p28"/>
          <p:cNvSpPr txBox="1"/>
          <p:nvPr/>
        </p:nvSpPr>
        <p:spPr>
          <a:xfrm>
            <a:off x="9066679" y="6522312"/>
            <a:ext cx="330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</a:rPr>
              <a:t>15</a:t>
            </a:r>
            <a:endParaRPr sz="7200">
              <a:solidFill>
                <a:srgbClr val="091F2F"/>
              </a:solidFill>
            </a:endParaRPr>
          </a:p>
        </p:txBody>
      </p:sp>
      <p:sp>
        <p:nvSpPr>
          <p:cNvPr id="19" name="Google Shape;106;p16">
            <a:extLst>
              <a:ext uri="{FF2B5EF4-FFF2-40B4-BE49-F238E27FC236}">
                <a16:creationId xmlns:a16="http://schemas.microsoft.com/office/drawing/2014/main" id="{73C8C766-F1EF-C245-AEAF-105F2243FC2D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07;p16">
            <a:extLst>
              <a:ext uri="{FF2B5EF4-FFF2-40B4-BE49-F238E27FC236}">
                <a16:creationId xmlns:a16="http://schemas.microsoft.com/office/drawing/2014/main" id="{1F0DFF38-526A-AC4C-92B7-FDC4F8E3DD58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" name="Google Shape;108;p16" descr="logo.png">
            <a:extLst>
              <a:ext uri="{FF2B5EF4-FFF2-40B4-BE49-F238E27FC236}">
                <a16:creationId xmlns:a16="http://schemas.microsoft.com/office/drawing/2014/main" id="{AB45451D-89D4-8F40-8BF7-087CD7CDC7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09;p16">
            <a:extLst>
              <a:ext uri="{FF2B5EF4-FFF2-40B4-BE49-F238E27FC236}">
                <a16:creationId xmlns:a16="http://schemas.microsoft.com/office/drawing/2014/main" id="{013564C3-1678-8641-849D-3DC1D007F766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ctrTitle" idx="4294967295"/>
          </p:nvPr>
        </p:nvSpPr>
        <p:spPr>
          <a:xfrm>
            <a:off x="588669" y="545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Наши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клиенты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9" descr="rr.png"/>
          <p:cNvPicPr preferRelativeResize="0"/>
          <p:nvPr/>
        </p:nvPicPr>
        <p:blipFill rotWithShape="1">
          <a:blip r:embed="rId3">
            <a:alphaModFix/>
          </a:blip>
          <a:srcRect b="19218"/>
          <a:stretch/>
        </p:blipFill>
        <p:spPr>
          <a:xfrm>
            <a:off x="896950" y="4688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 descr="logo.png"/>
          <p:cNvPicPr preferRelativeResize="0"/>
          <p:nvPr/>
        </p:nvPicPr>
        <p:blipFill rotWithShape="1">
          <a:blip r:embed="rId4">
            <a:alphaModFix/>
          </a:blip>
          <a:srcRect b="16142"/>
          <a:stretch/>
        </p:blipFill>
        <p:spPr>
          <a:xfrm>
            <a:off x="810963" y="605207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 descr="proactivity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438" y="3224032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 descr="rr.png"/>
          <p:cNvPicPr preferRelativeResize="0"/>
          <p:nvPr/>
        </p:nvPicPr>
        <p:blipFill rotWithShape="1">
          <a:blip r:embed="rId3">
            <a:alphaModFix/>
          </a:blip>
          <a:srcRect b="19218"/>
          <a:stretch/>
        </p:blipFill>
        <p:spPr>
          <a:xfrm>
            <a:off x="5521888" y="3342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 descr="logo.png"/>
          <p:cNvPicPr preferRelativeResize="0"/>
          <p:nvPr/>
        </p:nvPicPr>
        <p:blipFill rotWithShape="1">
          <a:blip r:embed="rId4">
            <a:alphaModFix/>
          </a:blip>
          <a:srcRect b="16142"/>
          <a:stretch/>
        </p:blipFill>
        <p:spPr>
          <a:xfrm>
            <a:off x="5435900" y="461372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 descr="proactivity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4375" y="5955257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 descr="rr.png"/>
          <p:cNvPicPr preferRelativeResize="0"/>
          <p:nvPr/>
        </p:nvPicPr>
        <p:blipFill rotWithShape="1">
          <a:blip r:embed="rId3">
            <a:alphaModFix/>
          </a:blip>
          <a:srcRect b="19218"/>
          <a:stretch/>
        </p:blipFill>
        <p:spPr>
          <a:xfrm>
            <a:off x="10048613" y="6089950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 descr="logo.png"/>
          <p:cNvPicPr preferRelativeResize="0"/>
          <p:nvPr/>
        </p:nvPicPr>
        <p:blipFill rotWithShape="1">
          <a:blip r:embed="rId4">
            <a:alphaModFix/>
          </a:blip>
          <a:srcRect b="16142"/>
          <a:stretch/>
        </p:blipFill>
        <p:spPr>
          <a:xfrm>
            <a:off x="9962625" y="3320847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 descr="proactivity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1100" y="4570032"/>
            <a:ext cx="1916050" cy="5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6;p16">
            <a:extLst>
              <a:ext uri="{FF2B5EF4-FFF2-40B4-BE49-F238E27FC236}">
                <a16:creationId xmlns:a16="http://schemas.microsoft.com/office/drawing/2014/main" id="{B144515C-EA6B-6E42-8982-294AED40B200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07;p16">
            <a:extLst>
              <a:ext uri="{FF2B5EF4-FFF2-40B4-BE49-F238E27FC236}">
                <a16:creationId xmlns:a16="http://schemas.microsoft.com/office/drawing/2014/main" id="{BDA69DAE-21D0-1A4A-9B24-A7055B57F7CD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" name="Google Shape;108;p16" descr="logo.png">
            <a:extLst>
              <a:ext uri="{FF2B5EF4-FFF2-40B4-BE49-F238E27FC236}">
                <a16:creationId xmlns:a16="http://schemas.microsoft.com/office/drawing/2014/main" id="{25739967-7B47-2947-AB24-9B15345BED9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9;p16">
            <a:extLst>
              <a:ext uri="{FF2B5EF4-FFF2-40B4-BE49-F238E27FC236}">
                <a16:creationId xmlns:a16="http://schemas.microsoft.com/office/drawing/2014/main" id="{51CBB44D-DE31-9A49-91FB-7D0F3544D635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ctrTitle" idx="4294967295"/>
          </p:nvPr>
        </p:nvSpPr>
        <p:spPr>
          <a:xfrm>
            <a:off x="588670" y="543975"/>
            <a:ext cx="3304319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Отзывы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subTitle" idx="4294967295"/>
          </p:nvPr>
        </p:nvSpPr>
        <p:spPr>
          <a:xfrm>
            <a:off x="2211125" y="2173950"/>
            <a:ext cx="76383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Начали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работу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сайтом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совместно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Workspace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начале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2016-го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могу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сказать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всё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соответствовало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нашим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изначальным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ожиданиям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ребята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отлично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справились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своей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работой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Отдельное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Дмитрию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Лагутину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много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раз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спасал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сложных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ситуациях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!»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2161382" y="7464011"/>
            <a:ext cx="7546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D70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091F2F"/>
                </a:solidFill>
              </a:rPr>
              <a:t>– </a:t>
            </a:r>
            <a:r>
              <a:rPr lang="en-US" sz="1500" dirty="0" err="1">
                <a:solidFill>
                  <a:srgbClr val="091F2F"/>
                </a:solidFill>
              </a:rPr>
              <a:t>больше</a:t>
            </a:r>
            <a:r>
              <a:rPr lang="en-US" sz="1500" dirty="0">
                <a:solidFill>
                  <a:srgbClr val="091F2F"/>
                </a:solidFill>
              </a:rPr>
              <a:t> </a:t>
            </a:r>
            <a:r>
              <a:rPr lang="en-US" sz="1500" dirty="0" err="1">
                <a:solidFill>
                  <a:srgbClr val="091F2F"/>
                </a:solidFill>
              </a:rPr>
              <a:t>отзывов</a:t>
            </a:r>
            <a:r>
              <a:rPr lang="en-US" sz="1500" dirty="0">
                <a:solidFill>
                  <a:srgbClr val="091F2F"/>
                </a:solidFill>
              </a:rPr>
              <a:t> </a:t>
            </a:r>
            <a:r>
              <a:rPr lang="en-US" sz="1500" dirty="0" err="1">
                <a:solidFill>
                  <a:srgbClr val="091F2F"/>
                </a:solidFill>
              </a:rPr>
              <a:t>на</a:t>
            </a:r>
            <a:r>
              <a:rPr lang="en-US" sz="1500" i="0" u="none" strike="noStrike" cap="none" dirty="0">
                <a:solidFill>
                  <a:srgbClr val="6D6D70"/>
                </a:solidFill>
              </a:rPr>
              <a:t> </a:t>
            </a:r>
            <a:r>
              <a:rPr lang="en-US" sz="1500" i="0" strike="noStrike" cap="none" dirty="0">
                <a:solidFill>
                  <a:srgbClr val="37C6F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https://workspace.ru</a:t>
            </a:r>
            <a:r>
              <a:rPr lang="en-US" sz="1500" i="0" strike="noStrike" cap="none" dirty="0">
                <a:solidFill>
                  <a:srgbClr val="37C6F2"/>
                </a:solidFill>
              </a:rPr>
              <a:t> </a:t>
            </a:r>
            <a:endParaRPr dirty="0">
              <a:solidFill>
                <a:srgbClr val="37C6F2"/>
              </a:solidFill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3766450" y="5749300"/>
            <a:ext cx="4636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Сергей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Бесшабашнов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091F2F"/>
                </a:solidFill>
              </a:rPr>
              <a:t>CEO, Proactivity Group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pic>
        <p:nvPicPr>
          <p:cNvPr id="317" name="Google Shape;3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250" y="5566825"/>
            <a:ext cx="1250400" cy="12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D35D0EFA-4104-AC43-8BBD-0A967FA0A50C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07;p16">
            <a:extLst>
              <a:ext uri="{FF2B5EF4-FFF2-40B4-BE49-F238E27FC236}">
                <a16:creationId xmlns:a16="http://schemas.microsoft.com/office/drawing/2014/main" id="{90545A0A-0C52-D048-862D-E639E9797382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" name="Google Shape;108;p16" descr="logo.png">
            <a:extLst>
              <a:ext uri="{FF2B5EF4-FFF2-40B4-BE49-F238E27FC236}">
                <a16:creationId xmlns:a16="http://schemas.microsoft.com/office/drawing/2014/main" id="{8FA4CD4C-723F-9248-B931-104A618DCF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F489E454-A4B2-F748-B005-96532F58C683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>
            <a:spLocks noGrp="1"/>
          </p:cNvSpPr>
          <p:nvPr>
            <p:ph type="ctrTitle" idx="4294967295"/>
          </p:nvPr>
        </p:nvSpPr>
        <p:spPr>
          <a:xfrm>
            <a:off x="588669" y="5455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Награды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31"/>
          <p:cNvGrpSpPr/>
          <p:nvPr/>
        </p:nvGrpSpPr>
        <p:grpSpPr>
          <a:xfrm>
            <a:off x="900560" y="2334002"/>
            <a:ext cx="3540611" cy="5085591"/>
            <a:chOff x="0" y="0"/>
            <a:chExt cx="4329434" cy="6130172"/>
          </a:xfrm>
        </p:grpSpPr>
        <p:pic>
          <p:nvPicPr>
            <p:cNvPr id="324" name="Google Shape;324;p31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31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28" name="Google Shape;3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68" y="2329050"/>
            <a:ext cx="1431262" cy="20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6743" y="2329050"/>
            <a:ext cx="1431250" cy="20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4325" y="2329050"/>
            <a:ext cx="1465400" cy="20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31"/>
          <p:cNvGrpSpPr/>
          <p:nvPr/>
        </p:nvGrpSpPr>
        <p:grpSpPr>
          <a:xfrm>
            <a:off x="7846759" y="5445083"/>
            <a:ext cx="1397108" cy="2007018"/>
            <a:chOff x="0" y="0"/>
            <a:chExt cx="4329434" cy="6130172"/>
          </a:xfrm>
        </p:grpSpPr>
        <p:pic>
          <p:nvPicPr>
            <p:cNvPr id="332" name="Google Shape;332;p31" descr="Изображе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31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36" name="Google Shape;33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8463" y="5445975"/>
            <a:ext cx="1397125" cy="19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168" y="5445975"/>
            <a:ext cx="1431250" cy="202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06;p16">
            <a:extLst>
              <a:ext uri="{FF2B5EF4-FFF2-40B4-BE49-F238E27FC236}">
                <a16:creationId xmlns:a16="http://schemas.microsoft.com/office/drawing/2014/main" id="{DB95F608-66E1-9F48-A296-9029434CD31F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07;p16">
            <a:extLst>
              <a:ext uri="{FF2B5EF4-FFF2-40B4-BE49-F238E27FC236}">
                <a16:creationId xmlns:a16="http://schemas.microsoft.com/office/drawing/2014/main" id="{ECCD3417-44B0-E247-9618-BF66E922EA94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 dirty="0">
                <a:solidFill>
                  <a:srgbClr val="FFFFFF"/>
                </a:solidFill>
              </a:rPr>
              <a:t>+7 (495) 517-7847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4" name="Google Shape;108;p16" descr="logo.png">
            <a:extLst>
              <a:ext uri="{FF2B5EF4-FFF2-40B4-BE49-F238E27FC236}">
                <a16:creationId xmlns:a16="http://schemas.microsoft.com/office/drawing/2014/main" id="{190A1CB4-390F-0143-961C-94DFE18A377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9;p16">
            <a:extLst>
              <a:ext uri="{FF2B5EF4-FFF2-40B4-BE49-F238E27FC236}">
                <a16:creationId xmlns:a16="http://schemas.microsoft.com/office/drawing/2014/main" id="{03E5CC08-C3AB-FC4D-93F0-0FFB0FD72B87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 txBox="1">
            <a:spLocks noGrp="1"/>
          </p:cNvSpPr>
          <p:nvPr>
            <p:ph type="ctrTitle" idx="4294967295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Отвечаем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2211125" y="3228400"/>
            <a:ext cx="5701200" cy="1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091F2F"/>
                </a:solidFill>
              </a:rPr>
              <a:t>«</a:t>
            </a:r>
            <a:r>
              <a:rPr lang="en-US" sz="1800" dirty="0" err="1">
                <a:solidFill>
                  <a:srgbClr val="091F2F"/>
                </a:solidFill>
              </a:rPr>
              <a:t>Каким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образом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будет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построена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работа</a:t>
            </a:r>
            <a:r>
              <a:rPr lang="en-US" sz="1800" dirty="0">
                <a:solidFill>
                  <a:srgbClr val="091F2F"/>
                </a:solidFill>
              </a:rPr>
              <a:t>? </a:t>
            </a:r>
            <a:endParaRPr sz="1800" dirty="0">
              <a:solidFill>
                <a:srgbClr val="091F2F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091F2F"/>
                </a:solidFill>
              </a:rPr>
              <a:t>Все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перечисленные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этапы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работ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будут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идти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один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за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другим</a:t>
            </a:r>
            <a:r>
              <a:rPr lang="en-US" sz="1800" dirty="0">
                <a:solidFill>
                  <a:srgbClr val="091F2F"/>
                </a:solidFill>
              </a:rPr>
              <a:t>?»</a:t>
            </a:r>
            <a:endParaRPr sz="1800" dirty="0">
              <a:solidFill>
                <a:srgbClr val="091F2F"/>
              </a:solidFill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3438700" y="2163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Семён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Семёныч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 dirty="0" err="1">
                <a:solidFill>
                  <a:srgbClr val="071F2E"/>
                </a:solidFill>
              </a:rPr>
              <a:t>Клиент</a:t>
            </a:r>
            <a:r>
              <a:rPr lang="en-US" sz="1800" dirty="0">
                <a:solidFill>
                  <a:srgbClr val="071F2E"/>
                </a:solidFill>
              </a:rPr>
              <a:t>, B2B Delivery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2211125" y="6018488"/>
            <a:ext cx="59697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091F2F"/>
                </a:solidFill>
              </a:rPr>
              <a:t>«</a:t>
            </a:r>
            <a:r>
              <a:rPr lang="en-US" sz="1800" dirty="0" err="1">
                <a:solidFill>
                  <a:srgbClr val="091F2F"/>
                </a:solidFill>
              </a:rPr>
              <a:t>Работа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над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сайтами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в</a:t>
            </a:r>
            <a:r>
              <a:rPr lang="en-US" sz="1800" dirty="0">
                <a:solidFill>
                  <a:srgbClr val="091F2F"/>
                </a:solidFill>
              </a:rPr>
              <a:t> Workspace </a:t>
            </a:r>
            <a:r>
              <a:rPr lang="en-US" sz="1800" dirty="0" err="1">
                <a:solidFill>
                  <a:srgbClr val="091F2F"/>
                </a:solidFill>
              </a:rPr>
              <a:t>строится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одной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endParaRPr sz="1800" dirty="0">
              <a:solidFill>
                <a:srgbClr val="091F2F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091F2F"/>
                </a:solidFill>
              </a:rPr>
              <a:t>из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самых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прогрессивных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методологий</a:t>
            </a:r>
            <a:r>
              <a:rPr lang="en-US" sz="1800" dirty="0">
                <a:solidFill>
                  <a:srgbClr val="091F2F"/>
                </a:solidFill>
              </a:rPr>
              <a:t> – Agile (</a:t>
            </a:r>
            <a:r>
              <a:rPr lang="en-US" sz="1800" dirty="0" err="1">
                <a:solidFill>
                  <a:srgbClr val="091F2F"/>
                </a:solidFill>
              </a:rPr>
              <a:t>ее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применяют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крупные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федеральные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и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международные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компании</a:t>
            </a:r>
            <a:r>
              <a:rPr lang="en-US" sz="1800" dirty="0">
                <a:solidFill>
                  <a:srgbClr val="091F2F"/>
                </a:solidFill>
              </a:rPr>
              <a:t>). </a:t>
            </a:r>
            <a:r>
              <a:rPr lang="en-US" sz="1800" dirty="0" err="1">
                <a:solidFill>
                  <a:srgbClr val="091F2F"/>
                </a:solidFill>
              </a:rPr>
              <a:t>Это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значит</a:t>
            </a:r>
            <a:r>
              <a:rPr lang="en-US" sz="1800" dirty="0">
                <a:solidFill>
                  <a:srgbClr val="091F2F"/>
                </a:solidFill>
              </a:rPr>
              <a:t>, </a:t>
            </a:r>
            <a:r>
              <a:rPr lang="en-US" sz="1800" dirty="0" err="1">
                <a:solidFill>
                  <a:srgbClr val="091F2F"/>
                </a:solidFill>
              </a:rPr>
              <a:t>что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мы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работаем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в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режиме</a:t>
            </a:r>
            <a:r>
              <a:rPr lang="en-US" sz="1800" dirty="0">
                <a:solidFill>
                  <a:srgbClr val="091F2F"/>
                </a:solidFill>
              </a:rPr>
              <a:t> 2-недельных "</a:t>
            </a:r>
            <a:r>
              <a:rPr lang="en-US" sz="1800" dirty="0" err="1">
                <a:solidFill>
                  <a:srgbClr val="091F2F"/>
                </a:solidFill>
              </a:rPr>
              <a:t>спринтов</a:t>
            </a:r>
            <a:r>
              <a:rPr lang="en-US" sz="1800" dirty="0">
                <a:solidFill>
                  <a:srgbClr val="091F2F"/>
                </a:solidFill>
              </a:rPr>
              <a:t>", </a:t>
            </a:r>
            <a:r>
              <a:rPr lang="en-US" sz="1800" dirty="0" err="1">
                <a:solidFill>
                  <a:srgbClr val="091F2F"/>
                </a:solidFill>
              </a:rPr>
              <a:t>стараясь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сделать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так</a:t>
            </a:r>
            <a:r>
              <a:rPr lang="en-US" sz="1800" dirty="0">
                <a:solidFill>
                  <a:srgbClr val="091F2F"/>
                </a:solidFill>
              </a:rPr>
              <a:t>, </a:t>
            </a:r>
            <a:r>
              <a:rPr lang="en-US" sz="1800" dirty="0" err="1">
                <a:solidFill>
                  <a:srgbClr val="091F2F"/>
                </a:solidFill>
              </a:rPr>
              <a:t>чтобы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продукт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можно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было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запустить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как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можно</a:t>
            </a:r>
            <a:r>
              <a:rPr lang="en-US" sz="1800" dirty="0">
                <a:solidFill>
                  <a:srgbClr val="091F2F"/>
                </a:solidFill>
              </a:rPr>
              <a:t> </a:t>
            </a:r>
            <a:r>
              <a:rPr lang="en-US" sz="1800" dirty="0" err="1">
                <a:solidFill>
                  <a:srgbClr val="091F2F"/>
                </a:solidFill>
              </a:rPr>
              <a:t>раньше</a:t>
            </a:r>
            <a:r>
              <a:rPr lang="en-US" sz="1800" dirty="0">
                <a:solidFill>
                  <a:srgbClr val="091F2F"/>
                </a:solidFill>
              </a:rPr>
              <a:t>.»</a:t>
            </a:r>
            <a:endParaRPr sz="1800" dirty="0">
              <a:solidFill>
                <a:srgbClr val="091F2F"/>
              </a:solidFill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3438700" y="4838650"/>
            <a:ext cx="47421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</a:rPr>
              <a:t>Дмитрий</a:t>
            </a:r>
            <a:r>
              <a:rPr lang="en-US" sz="3000" b="1" dirty="0">
                <a:solidFill>
                  <a:srgbClr val="091F2F"/>
                </a:solidFill>
              </a:rPr>
              <a:t> </a:t>
            </a:r>
            <a:r>
              <a:rPr lang="en-US" sz="3000" b="1" dirty="0" err="1">
                <a:solidFill>
                  <a:srgbClr val="091F2F"/>
                </a:solidFill>
              </a:rPr>
              <a:t>Лагутин</a:t>
            </a:r>
            <a:endParaRPr sz="3000" b="1" dirty="0">
              <a:solidFill>
                <a:srgbClr val="091F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 dirty="0" err="1">
                <a:solidFill>
                  <a:srgbClr val="071F2E"/>
                </a:solidFill>
              </a:rPr>
              <a:t>Директор</a:t>
            </a:r>
            <a:r>
              <a:rPr lang="en-US" sz="1800" dirty="0">
                <a:solidFill>
                  <a:srgbClr val="071F2E"/>
                </a:solidFill>
              </a:rPr>
              <a:t> </a:t>
            </a:r>
            <a:r>
              <a:rPr lang="en-US" sz="1800" dirty="0" err="1">
                <a:solidFill>
                  <a:srgbClr val="071F2E"/>
                </a:solidFill>
              </a:rPr>
              <a:t>по</a:t>
            </a:r>
            <a:r>
              <a:rPr lang="en-US" sz="1800" dirty="0">
                <a:solidFill>
                  <a:srgbClr val="071F2E"/>
                </a:solidFill>
              </a:rPr>
              <a:t> </a:t>
            </a:r>
            <a:r>
              <a:rPr lang="en-US" sz="1800" dirty="0" err="1">
                <a:solidFill>
                  <a:srgbClr val="071F2E"/>
                </a:solidFill>
              </a:rPr>
              <a:t>развитию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endParaRPr sz="3000" b="1" dirty="0">
              <a:solidFill>
                <a:srgbClr val="091F2F"/>
              </a:solidFill>
            </a:endParaRPr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318" y="4728660"/>
            <a:ext cx="1113300" cy="11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550" y="1673251"/>
            <a:ext cx="1555150" cy="15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;p16">
            <a:extLst>
              <a:ext uri="{FF2B5EF4-FFF2-40B4-BE49-F238E27FC236}">
                <a16:creationId xmlns:a16="http://schemas.microsoft.com/office/drawing/2014/main" id="{D5FAFB66-5EDC-484C-AD36-28DF5B2FFC89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07;p16">
            <a:extLst>
              <a:ext uri="{FF2B5EF4-FFF2-40B4-BE49-F238E27FC236}">
                <a16:creationId xmlns:a16="http://schemas.microsoft.com/office/drawing/2014/main" id="{F8CF75F4-744F-6E4B-B726-87A57B9EF9BA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" name="Google Shape;108;p16" descr="logo.png">
            <a:extLst>
              <a:ext uri="{FF2B5EF4-FFF2-40B4-BE49-F238E27FC236}">
                <a16:creationId xmlns:a16="http://schemas.microsoft.com/office/drawing/2014/main" id="{A29ECB9F-047A-424D-A373-27F8730C1B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9;p16">
            <a:extLst>
              <a:ext uri="{FF2B5EF4-FFF2-40B4-BE49-F238E27FC236}">
                <a16:creationId xmlns:a16="http://schemas.microsoft.com/office/drawing/2014/main" id="{A6A2CEDC-6562-D047-B9A0-D1AA37B3AC48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588669" y="517921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i="0" u="none" strike="noStrike" cap="none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5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294967295"/>
          </p:nvPr>
        </p:nvSpPr>
        <p:spPr>
          <a:xfrm>
            <a:off x="644765" y="1939902"/>
            <a:ext cx="3911400" cy="6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 нас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Маркетинговый анализ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Концепция сайта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Идеи для реализации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Состав работ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Технологии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Проектная команда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Наш опыт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Клиенты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Отзывы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Ответы на вопросы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Условия работы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Arial"/>
              <a:buAutoNum type="arabicPeriod"/>
            </a:pPr>
            <a:r>
              <a:rPr lang="en-US" sz="2300" i="0" u="sng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Контакты</a:t>
            </a:r>
            <a:r>
              <a:rPr lang="en-US" sz="2300" i="0" u="none" strike="noStrike" cap="none" dirty="0">
                <a:solidFill>
                  <a:srgbClr val="37C6F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37C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4905288" y="2083705"/>
            <a:ext cx="0" cy="4729500"/>
          </a:xfrm>
          <a:prstGeom prst="straightConnector1">
            <a:avLst/>
          </a:prstGeom>
          <a:noFill/>
          <a:ln w="25400" cap="flat" cmpd="sng">
            <a:solidFill>
              <a:srgbClr val="FEB40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2" name="Google Shape;82;p15"/>
          <p:cNvCxnSpPr/>
          <p:nvPr/>
        </p:nvCxnSpPr>
        <p:spPr>
          <a:xfrm>
            <a:off x="4535981" y="2086660"/>
            <a:ext cx="382500" cy="0"/>
          </a:xfrm>
          <a:prstGeom prst="straightConnector1">
            <a:avLst/>
          </a:prstGeom>
          <a:noFill/>
          <a:ln w="25400" cap="flat" cmpd="sng">
            <a:solidFill>
              <a:srgbClr val="FEB40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3" name="Google Shape;83;p15"/>
          <p:cNvCxnSpPr/>
          <p:nvPr/>
        </p:nvCxnSpPr>
        <p:spPr>
          <a:xfrm>
            <a:off x="4535981" y="6814728"/>
            <a:ext cx="382500" cy="0"/>
          </a:xfrm>
          <a:prstGeom prst="straightConnector1">
            <a:avLst/>
          </a:prstGeom>
          <a:noFill/>
          <a:ln w="25400" cap="flat" cmpd="sng">
            <a:solidFill>
              <a:srgbClr val="FEB40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4" name="Google Shape;84;p15"/>
          <p:cNvCxnSpPr/>
          <p:nvPr/>
        </p:nvCxnSpPr>
        <p:spPr>
          <a:xfrm>
            <a:off x="4892587" y="4298847"/>
            <a:ext cx="1363800" cy="0"/>
          </a:xfrm>
          <a:prstGeom prst="straightConnector1">
            <a:avLst/>
          </a:prstGeom>
          <a:noFill/>
          <a:ln w="25400" cap="flat" cmpd="sng">
            <a:solidFill>
              <a:srgbClr val="FEB40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15"/>
          <p:cNvSpPr txBox="1"/>
          <p:nvPr/>
        </p:nvSpPr>
        <p:spPr>
          <a:xfrm>
            <a:off x="6440040" y="3988199"/>
            <a:ext cx="1916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lang="en-US" sz="2300" b="1" i="0" u="none" strike="noStrike" cap="none">
                <a:solidFill>
                  <a:srgbClr val="FFB400"/>
                </a:solidFill>
              </a:rPr>
              <a:t>О ценности</a:t>
            </a:r>
            <a:endParaRPr sz="2300"/>
          </a:p>
        </p:txBody>
      </p:sp>
      <p:cxnSp>
        <p:nvCxnSpPr>
          <p:cNvPr id="86" name="Google Shape;86;p15"/>
          <p:cNvCxnSpPr/>
          <p:nvPr/>
        </p:nvCxnSpPr>
        <p:spPr>
          <a:xfrm>
            <a:off x="3576571" y="7267065"/>
            <a:ext cx="2728200" cy="0"/>
          </a:xfrm>
          <a:prstGeom prst="straightConnector1">
            <a:avLst/>
          </a:prstGeom>
          <a:noFill/>
          <a:ln w="25400" cap="flat" cmpd="sng">
            <a:solidFill>
              <a:srgbClr val="CBCBCB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7" name="Google Shape;87;p15"/>
          <p:cNvSpPr txBox="1"/>
          <p:nvPr/>
        </p:nvSpPr>
        <p:spPr>
          <a:xfrm>
            <a:off x="6440056" y="6943767"/>
            <a:ext cx="1468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2000"/>
              <a:buFont typeface="Proxima Nova"/>
              <a:buNone/>
            </a:pPr>
            <a:r>
              <a:rPr lang="en-US" sz="2300" b="1" i="0" u="none" strike="noStrike" cap="none" dirty="0" err="1">
                <a:solidFill>
                  <a:srgbClr val="CBCBCB"/>
                </a:solidFill>
              </a:rPr>
              <a:t>О</a:t>
            </a:r>
            <a:r>
              <a:rPr lang="en-US" sz="2300" b="1" i="0" u="none" strike="noStrike" cap="none" dirty="0">
                <a:solidFill>
                  <a:srgbClr val="CBCBCB"/>
                </a:solidFill>
              </a:rPr>
              <a:t> </a:t>
            </a:r>
            <a:r>
              <a:rPr lang="en-US" sz="2300" b="1" i="0" u="none" strike="noStrike" cap="none" dirty="0" err="1">
                <a:solidFill>
                  <a:srgbClr val="CBCBCB"/>
                </a:solidFill>
              </a:rPr>
              <a:t>цене</a:t>
            </a:r>
            <a:endParaRPr sz="2300" dirty="0"/>
          </a:p>
        </p:txBody>
      </p:sp>
      <p:sp>
        <p:nvSpPr>
          <p:cNvPr id="15" name="Google Shape;106;p16">
            <a:extLst>
              <a:ext uri="{FF2B5EF4-FFF2-40B4-BE49-F238E27FC236}">
                <a16:creationId xmlns:a16="http://schemas.microsoft.com/office/drawing/2014/main" id="{E96B79AB-ABA5-0744-BAD8-95C92EE61AB1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07;p16">
            <a:extLst>
              <a:ext uri="{FF2B5EF4-FFF2-40B4-BE49-F238E27FC236}">
                <a16:creationId xmlns:a16="http://schemas.microsoft.com/office/drawing/2014/main" id="{2B8A8D16-701C-9545-AB0D-1428697B8759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" name="Google Shape;108;p16" descr="logo.png">
            <a:extLst>
              <a:ext uri="{FF2B5EF4-FFF2-40B4-BE49-F238E27FC236}">
                <a16:creationId xmlns:a16="http://schemas.microsoft.com/office/drawing/2014/main" id="{AAC21100-035C-624B-90C2-AC37ADEEB96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9;p16">
            <a:extLst>
              <a:ext uri="{FF2B5EF4-FFF2-40B4-BE49-F238E27FC236}">
                <a16:creationId xmlns:a16="http://schemas.microsoft.com/office/drawing/2014/main" id="{A724DE81-F70B-B440-90D7-88D947A9FC45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ctrTitle" idx="4294967295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"/>
          <p:cNvSpPr txBox="1">
            <a:spLocks noGrp="1"/>
          </p:cNvSpPr>
          <p:nvPr>
            <p:ph type="subTitle" idx="4294967295"/>
          </p:nvPr>
        </p:nvSpPr>
        <p:spPr>
          <a:xfrm>
            <a:off x="589801" y="1808500"/>
            <a:ext cx="7969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Срок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запуска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MVP (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без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учета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согласование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предоставление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) – </a:t>
            </a:r>
            <a:r>
              <a:rPr lang="en-US" sz="2300" b="1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300" b="1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месяца</a:t>
            </a:r>
            <a:r>
              <a:rPr lang="en-US" sz="2300" b="1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Стоимость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разработки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MVP – </a:t>
            </a:r>
            <a:r>
              <a:rPr lang="en-US" sz="2300" b="1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950 000 </a:t>
            </a:r>
            <a:r>
              <a:rPr lang="en-US" sz="2300" b="1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300" b="1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Возможна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поэтапная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оплата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/>
          <p:nvPr/>
        </p:nvSpPr>
        <p:spPr>
          <a:xfrm>
            <a:off x="704350" y="5083003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900" i="0" u="none" strike="noStrike" cap="none" dirty="0">
                <a:solidFill>
                  <a:srgbClr val="FFFFFF"/>
                </a:solidFill>
              </a:rPr>
              <a:t>1-</a:t>
            </a:r>
            <a:r>
              <a:rPr lang="en-US" sz="1900" dirty="0">
                <a:solidFill>
                  <a:srgbClr val="FFFFFF"/>
                </a:solidFill>
              </a:rPr>
              <a:t>й </a:t>
            </a:r>
            <a:r>
              <a:rPr lang="en-US" sz="1900" dirty="0" err="1">
                <a:solidFill>
                  <a:srgbClr val="FFFFFF"/>
                </a:solidFill>
              </a:rPr>
              <a:t>этап</a:t>
            </a:r>
            <a:endParaRPr dirty="0"/>
          </a:p>
        </p:txBody>
      </p:sp>
      <p:sp>
        <p:nvSpPr>
          <p:cNvPr id="364" name="Google Shape;364;p33"/>
          <p:cNvSpPr txBox="1"/>
          <p:nvPr/>
        </p:nvSpPr>
        <p:spPr>
          <a:xfrm>
            <a:off x="843663" y="6439971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 i="0" u="none" strike="noStrike" cap="none">
                <a:solidFill>
                  <a:srgbClr val="091F2F"/>
                </a:solidFill>
              </a:rPr>
              <a:t>85 тыс. руб.</a:t>
            </a:r>
            <a:endParaRPr/>
          </a:p>
        </p:txBody>
      </p:sp>
      <p:sp>
        <p:nvSpPr>
          <p:cNvPr id="365" name="Google Shape;365;p33"/>
          <p:cNvSpPr/>
          <p:nvPr/>
        </p:nvSpPr>
        <p:spPr>
          <a:xfrm>
            <a:off x="2830783" y="5083010"/>
            <a:ext cx="2133000" cy="11019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900" i="0" u="none" strike="noStrike" cap="none" dirty="0">
                <a:solidFill>
                  <a:srgbClr val="FFFFFF"/>
                </a:solidFill>
              </a:rPr>
              <a:t>2-</a:t>
            </a:r>
            <a:r>
              <a:rPr lang="en-US" sz="1900" dirty="0">
                <a:solidFill>
                  <a:srgbClr val="FFFFFF"/>
                </a:solidFill>
              </a:rPr>
              <a:t>й</a:t>
            </a:r>
            <a:r>
              <a:rPr lang="en-US" sz="190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этап</a:t>
            </a:r>
            <a:endParaRPr dirty="0"/>
          </a:p>
        </p:txBody>
      </p:sp>
      <p:sp>
        <p:nvSpPr>
          <p:cNvPr id="366" name="Google Shape;366;p33"/>
          <p:cNvSpPr txBox="1"/>
          <p:nvPr/>
        </p:nvSpPr>
        <p:spPr>
          <a:xfrm>
            <a:off x="2970095" y="6439977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 i="0" u="none" strike="noStrike" cap="none" dirty="0">
                <a:solidFill>
                  <a:srgbClr val="091F2F"/>
                </a:solidFill>
              </a:rPr>
              <a:t>115 </a:t>
            </a:r>
            <a:r>
              <a:rPr lang="en-US" sz="1600" i="0" u="none" strike="noStrike" cap="none" dirty="0" err="1">
                <a:solidFill>
                  <a:srgbClr val="091F2F"/>
                </a:solidFill>
              </a:rPr>
              <a:t>тыс</a:t>
            </a:r>
            <a:r>
              <a:rPr lang="en-US" sz="1600" i="0" u="none" strike="noStrike" cap="none" dirty="0">
                <a:solidFill>
                  <a:srgbClr val="091F2F"/>
                </a:solidFill>
              </a:rPr>
              <a:t>. </a:t>
            </a:r>
            <a:r>
              <a:rPr lang="en-US" sz="1600" i="0" u="none" strike="noStrike" cap="none" dirty="0" err="1">
                <a:solidFill>
                  <a:srgbClr val="091F2F"/>
                </a:solidFill>
              </a:rPr>
              <a:t>руб</a:t>
            </a:r>
            <a:r>
              <a:rPr lang="en-US" sz="1600" i="0" u="none" strike="noStrike" cap="none" dirty="0">
                <a:solidFill>
                  <a:srgbClr val="091F2F"/>
                </a:solidFill>
              </a:rPr>
              <a:t>.</a:t>
            </a:r>
            <a:endParaRPr dirty="0"/>
          </a:p>
        </p:txBody>
      </p:sp>
      <p:sp>
        <p:nvSpPr>
          <p:cNvPr id="367" name="Google Shape;367;p33"/>
          <p:cNvSpPr/>
          <p:nvPr/>
        </p:nvSpPr>
        <p:spPr>
          <a:xfrm>
            <a:off x="4964528" y="5083005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900" i="0" u="none" strike="noStrike" cap="none">
                <a:solidFill>
                  <a:srgbClr val="FFFFFF"/>
                </a:solidFill>
              </a:rPr>
              <a:t>3-</a:t>
            </a:r>
            <a:r>
              <a:rPr lang="en-US" sz="1900">
                <a:solidFill>
                  <a:srgbClr val="FFFFFF"/>
                </a:solidFill>
              </a:rPr>
              <a:t>й</a:t>
            </a:r>
            <a:r>
              <a:rPr lang="en-US" sz="1900" i="0" u="none" strike="noStrike" cap="none">
                <a:solidFill>
                  <a:srgbClr val="FFFFFF"/>
                </a:solidFill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этап</a:t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5103836" y="6439973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 i="0" u="none" strike="noStrike" cap="none">
                <a:solidFill>
                  <a:srgbClr val="091F2F"/>
                </a:solidFill>
              </a:rPr>
              <a:t>350 тыс. руб.</a:t>
            </a: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7090961" y="5083013"/>
            <a:ext cx="2133000" cy="1101900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900" i="0" u="none" strike="noStrike" cap="none">
                <a:solidFill>
                  <a:srgbClr val="FFFFFF"/>
                </a:solidFill>
              </a:rPr>
              <a:t>4-</a:t>
            </a:r>
            <a:r>
              <a:rPr lang="en-US" sz="1900">
                <a:solidFill>
                  <a:srgbClr val="FFFFFF"/>
                </a:solidFill>
              </a:rPr>
              <a:t>й</a:t>
            </a:r>
            <a:r>
              <a:rPr lang="en-US" sz="1900" i="0" u="none" strike="noStrike" cap="none">
                <a:solidFill>
                  <a:srgbClr val="FFFFFF"/>
                </a:solidFill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этап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7230267" y="6439978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 i="0" u="none" strike="noStrike" cap="none">
                <a:solidFill>
                  <a:srgbClr val="091F2F"/>
                </a:solidFill>
              </a:rPr>
              <a:t>300 тыс. руб.</a:t>
            </a:r>
            <a:endParaRPr/>
          </a:p>
        </p:txBody>
      </p:sp>
      <p:sp>
        <p:nvSpPr>
          <p:cNvPr id="371" name="Google Shape;371;p33"/>
          <p:cNvSpPr/>
          <p:nvPr/>
        </p:nvSpPr>
        <p:spPr>
          <a:xfrm>
            <a:off x="9227548" y="5083025"/>
            <a:ext cx="2133000" cy="1101900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en-US" sz="1900" i="0" u="none" strike="noStrike" cap="none">
                <a:solidFill>
                  <a:srgbClr val="FFFFFF"/>
                </a:solidFill>
              </a:rPr>
              <a:t>5-</a:t>
            </a:r>
            <a:r>
              <a:rPr lang="en-US" sz="1900">
                <a:solidFill>
                  <a:srgbClr val="FFFFFF"/>
                </a:solidFill>
              </a:rPr>
              <a:t>й</a:t>
            </a:r>
            <a:r>
              <a:rPr lang="en-US" sz="1900" i="0" u="none" strike="noStrike" cap="none">
                <a:solidFill>
                  <a:srgbClr val="FFFFFF"/>
                </a:solidFill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этап</a:t>
            </a:r>
            <a:endParaRPr/>
          </a:p>
        </p:txBody>
      </p:sp>
      <p:sp>
        <p:nvSpPr>
          <p:cNvPr id="372" name="Google Shape;372;p33"/>
          <p:cNvSpPr txBox="1"/>
          <p:nvPr/>
        </p:nvSpPr>
        <p:spPr>
          <a:xfrm>
            <a:off x="9366852" y="6439988"/>
            <a:ext cx="18546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600"/>
              <a:buFont typeface="Proxima Nova"/>
              <a:buNone/>
            </a:pPr>
            <a:r>
              <a:rPr lang="en-US" sz="1600" i="0" u="none" strike="noStrike" cap="none">
                <a:solidFill>
                  <a:srgbClr val="091F2F"/>
                </a:solidFill>
              </a:rPr>
              <a:t>100 тыс. руб.</a:t>
            </a:r>
            <a:endParaRPr/>
          </a:p>
        </p:txBody>
      </p:sp>
      <p:sp>
        <p:nvSpPr>
          <p:cNvPr id="18" name="Google Shape;106;p16">
            <a:extLst>
              <a:ext uri="{FF2B5EF4-FFF2-40B4-BE49-F238E27FC236}">
                <a16:creationId xmlns:a16="http://schemas.microsoft.com/office/drawing/2014/main" id="{E4A260E4-4C54-B54E-B2F4-3A7F2B966FCB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07;p16">
            <a:extLst>
              <a:ext uri="{FF2B5EF4-FFF2-40B4-BE49-F238E27FC236}">
                <a16:creationId xmlns:a16="http://schemas.microsoft.com/office/drawing/2014/main" id="{92CC5611-BB3F-5445-8CD0-068B1FCE4CC3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" name="Google Shape;108;p16" descr="logo.png">
            <a:extLst>
              <a:ext uri="{FF2B5EF4-FFF2-40B4-BE49-F238E27FC236}">
                <a16:creationId xmlns:a16="http://schemas.microsoft.com/office/drawing/2014/main" id="{8E5E0350-815B-4A41-A87F-EC8C77E459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9;p16">
            <a:extLst>
              <a:ext uri="{FF2B5EF4-FFF2-40B4-BE49-F238E27FC236}">
                <a16:creationId xmlns:a16="http://schemas.microsoft.com/office/drawing/2014/main" id="{7ECACC5B-8B66-9A47-9536-2E6F10BE2C5A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/>
        </p:nvSpPr>
        <p:spPr>
          <a:xfrm>
            <a:off x="7408192" y="2967683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lang="en-US" sz="2300" b="1" dirty="0" err="1">
                <a:solidFill>
                  <a:srgbClr val="00BFF3"/>
                </a:solidFill>
              </a:rPr>
              <a:t>Приходите</a:t>
            </a:r>
            <a:endParaRPr sz="2300" b="1" dirty="0">
              <a:solidFill>
                <a:srgbClr val="00BFF3"/>
              </a:solidFill>
            </a:endParaRPr>
          </a:p>
        </p:txBody>
      </p:sp>
      <p:sp>
        <p:nvSpPr>
          <p:cNvPr id="382" name="Google Shape;382;p34"/>
          <p:cNvSpPr txBox="1"/>
          <p:nvPr/>
        </p:nvSpPr>
        <p:spPr>
          <a:xfrm>
            <a:off x="7408192" y="3528725"/>
            <a:ext cx="49878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 err="1">
                <a:solidFill>
                  <a:srgbClr val="091F2F"/>
                </a:solidFill>
              </a:rPr>
              <a:t>Москва</a:t>
            </a:r>
            <a:r>
              <a:rPr lang="en-US" sz="2300" dirty="0">
                <a:solidFill>
                  <a:srgbClr val="091F2F"/>
                </a:solidFill>
              </a:rPr>
              <a:t>, </a:t>
            </a:r>
            <a:r>
              <a:rPr lang="en-US" sz="2300" dirty="0" err="1">
                <a:solidFill>
                  <a:srgbClr val="091F2F"/>
                </a:solidFill>
              </a:rPr>
              <a:t>Дмитровское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шоссе</a:t>
            </a:r>
            <a:r>
              <a:rPr lang="en-US" sz="2300" dirty="0">
                <a:solidFill>
                  <a:srgbClr val="091F2F"/>
                </a:solidFill>
              </a:rPr>
              <a:t> </a:t>
            </a:r>
            <a:r>
              <a:rPr lang="en-US" sz="2300" dirty="0" err="1">
                <a:solidFill>
                  <a:srgbClr val="091F2F"/>
                </a:solidFill>
              </a:rPr>
              <a:t>д</a:t>
            </a:r>
            <a:r>
              <a:rPr lang="en-US" sz="2300" dirty="0">
                <a:solidFill>
                  <a:srgbClr val="091F2F"/>
                </a:solidFill>
              </a:rPr>
              <a:t>. 9-Б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ctrTitle" idx="4294967295"/>
          </p:nvPr>
        </p:nvSpPr>
        <p:spPr>
          <a:xfrm>
            <a:off x="588676" y="544050"/>
            <a:ext cx="96924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Контактная информация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4"/>
          <p:cNvSpPr txBox="1"/>
          <p:nvPr/>
        </p:nvSpPr>
        <p:spPr>
          <a:xfrm>
            <a:off x="7408192" y="6383788"/>
            <a:ext cx="37647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091F2F"/>
                </a:solidFill>
              </a:rPr>
              <a:t>+7 (495) 517-78-47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385" name="Google Shape;385;p34"/>
          <p:cNvSpPr txBox="1"/>
          <p:nvPr/>
        </p:nvSpPr>
        <p:spPr>
          <a:xfrm>
            <a:off x="7408192" y="4957425"/>
            <a:ext cx="36846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endParaRPr sz="2300" dirty="0">
              <a:solidFill>
                <a:schemeClr val="tx1"/>
              </a:solidFill>
            </a:endParaRPr>
          </a:p>
        </p:txBody>
      </p:sp>
      <p:sp>
        <p:nvSpPr>
          <p:cNvPr id="386" name="Google Shape;386;p34"/>
          <p:cNvSpPr txBox="1">
            <a:spLocks noGrp="1"/>
          </p:cNvSpPr>
          <p:nvPr>
            <p:ph type="subTitle" idx="4294967295"/>
          </p:nvPr>
        </p:nvSpPr>
        <p:spPr>
          <a:xfrm>
            <a:off x="7408192" y="4403852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lang="en-US" sz="2300" b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Пишите</a:t>
            </a:r>
            <a:endParaRPr sz="2300" b="1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4"/>
          <p:cNvSpPr txBox="1">
            <a:spLocks noGrp="1"/>
          </p:cNvSpPr>
          <p:nvPr>
            <p:ph type="subTitle" idx="4294967295"/>
          </p:nvPr>
        </p:nvSpPr>
        <p:spPr>
          <a:xfrm>
            <a:off x="7408192" y="5864665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lang="en-US" sz="2300" b="1" dirty="0" err="1">
                <a:solidFill>
                  <a:srgbClr val="00BFF3"/>
                </a:solidFill>
                <a:latin typeface="Arial"/>
                <a:ea typeface="Arial"/>
                <a:cs typeface="Arial"/>
                <a:sym typeface="Arial"/>
              </a:rPr>
              <a:t>Звоните</a:t>
            </a:r>
            <a:endParaRPr sz="2300" b="1" dirty="0">
              <a:solidFill>
                <a:srgbClr val="00BF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75" y="2852000"/>
            <a:ext cx="5460251" cy="4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4"/>
          <p:cNvSpPr txBox="1"/>
          <p:nvPr/>
        </p:nvSpPr>
        <p:spPr>
          <a:xfrm>
            <a:off x="5163994" y="2483525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solidFill>
                  <a:srgbClr val="091F2F"/>
                </a:solidFill>
              </a:rPr>
              <a:t>МКАД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1097604" y="7134950"/>
            <a:ext cx="14919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 err="1">
                <a:solidFill>
                  <a:srgbClr val="091F2F"/>
                </a:solidFill>
              </a:rPr>
              <a:t>Центр</a:t>
            </a:r>
            <a:endParaRPr sz="2300" dirty="0">
              <a:solidFill>
                <a:srgbClr val="091F2F"/>
              </a:solidFill>
            </a:endParaRPr>
          </a:p>
        </p:txBody>
      </p:sp>
      <p:sp>
        <p:nvSpPr>
          <p:cNvPr id="18" name="Google Shape;106;p16">
            <a:extLst>
              <a:ext uri="{FF2B5EF4-FFF2-40B4-BE49-F238E27FC236}">
                <a16:creationId xmlns:a16="http://schemas.microsoft.com/office/drawing/2014/main" id="{FF0D86FE-097A-1546-A2CF-856D773224D5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07;p16">
            <a:extLst>
              <a:ext uri="{FF2B5EF4-FFF2-40B4-BE49-F238E27FC236}">
                <a16:creationId xmlns:a16="http://schemas.microsoft.com/office/drawing/2014/main" id="{C64E4EFE-9A4D-3A48-A36A-DC4193D647AF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" name="Google Shape;108;p16" descr="logo.png">
            <a:extLst>
              <a:ext uri="{FF2B5EF4-FFF2-40B4-BE49-F238E27FC236}">
                <a16:creationId xmlns:a16="http://schemas.microsoft.com/office/drawing/2014/main" id="{64CDE01A-E35C-7D49-8074-1A85B689B6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9;p16">
            <a:extLst>
              <a:ext uri="{FF2B5EF4-FFF2-40B4-BE49-F238E27FC236}">
                <a16:creationId xmlns:a16="http://schemas.microsoft.com/office/drawing/2014/main" id="{D09C4AE0-69F3-CA49-A9A4-B707B3ED8FF8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 idx="4294967295"/>
          </p:nvPr>
        </p:nvSpPr>
        <p:spPr>
          <a:xfrm>
            <a:off x="588669" y="517880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О нас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155122" y="355199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 dirty="0" err="1">
                <a:solidFill>
                  <a:srgbClr val="091F2F"/>
                </a:solidFill>
              </a:rPr>
              <a:t>проектов</a:t>
            </a:r>
            <a:r>
              <a:rPr lang="en-US" sz="1800" i="0" u="none" strike="noStrike" cap="none" dirty="0">
                <a:solidFill>
                  <a:srgbClr val="091F2F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rgbClr val="091F2F"/>
                </a:solidFill>
              </a:rPr>
              <a:t>в</a:t>
            </a:r>
            <a:r>
              <a:rPr lang="en-US" sz="1800" i="0" u="none" strike="noStrike" cap="none" dirty="0">
                <a:solidFill>
                  <a:srgbClr val="091F2F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rgbClr val="091F2F"/>
                </a:solidFill>
              </a:rPr>
              <a:t>портфолио</a:t>
            </a:r>
            <a:endParaRPr dirty="0"/>
          </a:p>
        </p:txBody>
      </p:sp>
      <p:sp>
        <p:nvSpPr>
          <p:cNvPr id="95" name="Google Shape;95;p16"/>
          <p:cNvSpPr txBox="1"/>
          <p:nvPr/>
        </p:nvSpPr>
        <p:spPr>
          <a:xfrm>
            <a:off x="1155136" y="239546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 dirty="0">
                <a:solidFill>
                  <a:srgbClr val="091F2F"/>
                </a:solidFill>
              </a:rPr>
              <a:t>149</a:t>
            </a:r>
            <a:endParaRPr sz="7200" dirty="0"/>
          </a:p>
        </p:txBody>
      </p:sp>
      <p:sp>
        <p:nvSpPr>
          <p:cNvPr id="96" name="Google Shape;96;p16"/>
          <p:cNvSpPr txBox="1"/>
          <p:nvPr/>
        </p:nvSpPr>
        <p:spPr>
          <a:xfrm>
            <a:off x="5252321" y="354953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штатных сотрудника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252321" y="2393009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 dirty="0">
                <a:solidFill>
                  <a:srgbClr val="091F2F"/>
                </a:solidFill>
              </a:rPr>
              <a:t>32</a:t>
            </a:r>
            <a:endParaRPr sz="7200" dirty="0"/>
          </a:p>
        </p:txBody>
      </p:sp>
      <p:sp>
        <p:nvSpPr>
          <p:cNvPr id="98" name="Google Shape;98;p16"/>
          <p:cNvSpPr txBox="1"/>
          <p:nvPr/>
        </p:nvSpPr>
        <p:spPr>
          <a:xfrm>
            <a:off x="9629506" y="354708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лет опыта 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9629520" y="239055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>
                <a:solidFill>
                  <a:srgbClr val="091F2F"/>
                </a:solidFill>
              </a:rPr>
              <a:t>15</a:t>
            </a:r>
            <a:endParaRPr sz="7200"/>
          </a:p>
        </p:txBody>
      </p:sp>
      <p:sp>
        <p:nvSpPr>
          <p:cNvPr id="100" name="Google Shape;100;p16"/>
          <p:cNvSpPr txBox="1"/>
          <p:nvPr/>
        </p:nvSpPr>
        <p:spPr>
          <a:xfrm>
            <a:off x="1155122" y="6212488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года средний срок работы сотрудников в компании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155136" y="505596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>
                <a:solidFill>
                  <a:srgbClr val="091F2F"/>
                </a:solidFill>
              </a:rPr>
              <a:t>4,4</a:t>
            </a:r>
            <a:endParaRPr sz="7200"/>
          </a:p>
        </p:txBody>
      </p:sp>
      <p:sp>
        <p:nvSpPr>
          <p:cNvPr id="102" name="Google Shape;102;p16"/>
          <p:cNvSpPr txBox="1"/>
          <p:nvPr/>
        </p:nvSpPr>
        <p:spPr>
          <a:xfrm>
            <a:off x="5252321" y="6210033"/>
            <a:ext cx="29238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млн пользователей посещают наши сайты      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5252321" y="5053505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>
                <a:solidFill>
                  <a:srgbClr val="091F2F"/>
                </a:solidFill>
              </a:rPr>
              <a:t>+5</a:t>
            </a:r>
            <a:endParaRPr sz="7200"/>
          </a:p>
        </p:txBody>
      </p:sp>
      <p:sp>
        <p:nvSpPr>
          <p:cNvPr id="104" name="Google Shape;104;p16"/>
          <p:cNvSpPr txBox="1"/>
          <p:nvPr/>
        </p:nvSpPr>
        <p:spPr>
          <a:xfrm>
            <a:off x="9629506" y="620757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внутренних продукта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9629520" y="505105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 i="0" u="none" strike="noStrike" cap="none">
                <a:solidFill>
                  <a:srgbClr val="091F2F"/>
                </a:solidFill>
              </a:rPr>
              <a:t>3</a:t>
            </a:r>
            <a:endParaRPr sz="7200"/>
          </a:p>
        </p:txBody>
      </p:sp>
      <p:sp>
        <p:nvSpPr>
          <p:cNvPr id="19" name="Google Shape;106;p16">
            <a:extLst>
              <a:ext uri="{FF2B5EF4-FFF2-40B4-BE49-F238E27FC236}">
                <a16:creationId xmlns:a16="http://schemas.microsoft.com/office/drawing/2014/main" id="{E6D9D2B7-D679-264D-842C-494B7C68BD79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07;p16">
            <a:extLst>
              <a:ext uri="{FF2B5EF4-FFF2-40B4-BE49-F238E27FC236}">
                <a16:creationId xmlns:a16="http://schemas.microsoft.com/office/drawing/2014/main" id="{8393FBAB-3A51-7642-8478-15C9D8713616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" name="Google Shape;108;p16" descr="logo.png">
            <a:extLst>
              <a:ext uri="{FF2B5EF4-FFF2-40B4-BE49-F238E27FC236}">
                <a16:creationId xmlns:a16="http://schemas.microsoft.com/office/drawing/2014/main" id="{2D8212DB-AF8F-774F-B84A-AC60E8B0C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09;p16">
            <a:extLst>
              <a:ext uri="{FF2B5EF4-FFF2-40B4-BE49-F238E27FC236}">
                <a16:creationId xmlns:a16="http://schemas.microsoft.com/office/drawing/2014/main" id="{AF61CB59-9A3C-E548-8EF4-97C2C5B525F2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 idx="4294967295"/>
          </p:nvPr>
        </p:nvSpPr>
        <p:spPr>
          <a:xfrm>
            <a:off x="588669" y="532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Задача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294967295"/>
          </p:nvPr>
        </p:nvSpPr>
        <p:spPr>
          <a:xfrm>
            <a:off x="589800" y="6051488"/>
            <a:ext cx="75621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Бизнес-цели</a:t>
            </a:r>
            <a:r>
              <a:rPr lang="en-US" sz="3000" b="1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Привлечение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новых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клиентов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Повышение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лояльности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текущих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клиентов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Увеличение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LTV.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4294967295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Разработка сайта для клиентов логистической компании, который позволял бы осуществлять заказы и контролировать статус отправки грузов.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294967295"/>
          </p:nvPr>
        </p:nvSpPr>
        <p:spPr>
          <a:xfrm>
            <a:off x="589800" y="3732547"/>
            <a:ext cx="84780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Пользовательские цели: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lvl="0" indent="-45958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Изучение услуг компании и условий работы.</a:t>
            </a:r>
            <a:endParaRPr sz="230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lvl="0" indent="-45958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Удобный интерфейс с личным кабинетом.</a:t>
            </a:r>
            <a:endParaRPr sz="230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6406" lvl="0" indent="-45958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Оперативный доступ ко всей необходимой информации.</a:t>
            </a:r>
            <a:endParaRPr sz="2300" b="1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31CC873C-2D24-084B-A6B2-8A9A9E571385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07;p16">
            <a:extLst>
              <a:ext uri="{FF2B5EF4-FFF2-40B4-BE49-F238E27FC236}">
                <a16:creationId xmlns:a16="http://schemas.microsoft.com/office/drawing/2014/main" id="{1354E9A3-C251-6B40-8E68-457AC88F82FE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" name="Google Shape;108;p16" descr="logo.png">
            <a:extLst>
              <a:ext uri="{FF2B5EF4-FFF2-40B4-BE49-F238E27FC236}">
                <a16:creationId xmlns:a16="http://schemas.microsoft.com/office/drawing/2014/main" id="{334996AB-D005-A04E-AD71-C5ECAEFAF2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200838CF-0777-6245-BDC1-054ABACC1E6C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ctrTitle" idx="4294967295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Маркетинговый анализ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4294967295"/>
          </p:nvPr>
        </p:nvSpPr>
        <p:spPr>
          <a:xfrm>
            <a:off x="589800" y="2081313"/>
            <a:ext cx="60552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 i="0" u="none" strike="noStrike" cap="none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Проведя анализ вашей целевой аудитории, мы выявили следующие цифры: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31450" y="4991850"/>
            <a:ext cx="44202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потенциальных заказчиков при поиске логистических подрядчиков используют в первую очередь Интернет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631453" y="3825725"/>
            <a:ext cx="29457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</a:rPr>
              <a:t>76%</a:t>
            </a:r>
            <a:endParaRPr sz="7200">
              <a:solidFill>
                <a:srgbClr val="091F2F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269571" y="4991842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 i="0" u="none" strike="noStrike" cap="none">
                <a:solidFill>
                  <a:srgbClr val="091F2F"/>
                </a:solidFill>
              </a:rPr>
              <a:t>представителей компаний заявляют, что недовольны текущими подрядчиками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6269544" y="3825725"/>
            <a:ext cx="30045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</a:rPr>
              <a:t>42%</a:t>
            </a:r>
            <a:endParaRPr sz="7200">
              <a:solidFill>
                <a:srgbClr val="091F2F"/>
              </a:solidFill>
            </a:endParaRPr>
          </a:p>
        </p:txBody>
      </p:sp>
      <p:sp>
        <p:nvSpPr>
          <p:cNvPr id="12" name="Google Shape;106;p16">
            <a:extLst>
              <a:ext uri="{FF2B5EF4-FFF2-40B4-BE49-F238E27FC236}">
                <a16:creationId xmlns:a16="http://schemas.microsoft.com/office/drawing/2014/main" id="{3978000A-CE8F-EA40-9DB5-E92122B5779B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FE3BD8CE-433D-CB43-9D6B-612EEFACA951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" name="Google Shape;108;p16" descr="logo.png">
            <a:extLst>
              <a:ext uri="{FF2B5EF4-FFF2-40B4-BE49-F238E27FC236}">
                <a16:creationId xmlns:a16="http://schemas.microsoft.com/office/drawing/2014/main" id="{049397B7-B1CF-0F46-94F6-60B9B1ABC9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83AFF585-0F12-CD40-84F6-0B09E06C9CEA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8208450" y="3008100"/>
            <a:ext cx="4041600" cy="1483200"/>
          </a:xfrm>
          <a:prstGeom prst="roundRect">
            <a:avLst>
              <a:gd name="adj" fmla="val 5767"/>
            </a:avLst>
          </a:prstGeom>
          <a:solidFill>
            <a:srgbClr val="00B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4294967295"/>
          </p:nvPr>
        </p:nvSpPr>
        <p:spPr>
          <a:xfrm>
            <a:off x="589800" y="4491300"/>
            <a:ext cx="80289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374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Качество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сервиса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Невозможность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отслеживания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статуса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доставки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Перегруженный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неудобный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интерфейс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Проблемы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авторизацией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0456" y="3154680"/>
            <a:ext cx="4023361" cy="13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>
            <a:spLocks noGrp="1"/>
          </p:cNvSpPr>
          <p:nvPr>
            <p:ph type="ctrTitle" idx="4294967295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Маркетинговый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анализ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588675" y="3008088"/>
            <a:ext cx="67128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91F2F"/>
                </a:solidFill>
              </a:rPr>
              <a:t>Основные поводы для недовольства заказчиков:</a:t>
            </a:r>
            <a:endParaRPr/>
          </a:p>
        </p:txBody>
      </p:sp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678F0970-1A4F-7948-98D3-320E163122CD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07;p16">
            <a:extLst>
              <a:ext uri="{FF2B5EF4-FFF2-40B4-BE49-F238E27FC236}">
                <a16:creationId xmlns:a16="http://schemas.microsoft.com/office/drawing/2014/main" id="{33FEEEAC-03B6-7D42-80B6-3FB4AF02AF08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" name="Google Shape;108;p16" descr="logo.png">
            <a:extLst>
              <a:ext uri="{FF2B5EF4-FFF2-40B4-BE49-F238E27FC236}">
                <a16:creationId xmlns:a16="http://schemas.microsoft.com/office/drawing/2014/main" id="{F4C89084-D825-8744-93D7-EE80E8F1C9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16">
            <a:extLst>
              <a:ext uri="{FF2B5EF4-FFF2-40B4-BE49-F238E27FC236}">
                <a16:creationId xmlns:a16="http://schemas.microsoft.com/office/drawing/2014/main" id="{F08FA2D0-3C28-0849-9661-A63C0E57EAA1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 idx="4294967295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Маркетинговый анализ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4294967295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Необходимый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минимальный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функционал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закрытия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потребностей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клиентов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отстройки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dirty="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фоне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конкурентов</a:t>
            </a:r>
            <a:r>
              <a:rPr lang="en-US" sz="2300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4294967295"/>
          </p:nvPr>
        </p:nvSpPr>
        <p:spPr>
          <a:xfrm>
            <a:off x="588675" y="3913088"/>
            <a:ext cx="5716500" cy="3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3000" b="1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000" b="1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пользователя</a:t>
            </a:r>
            <a:r>
              <a:rPr lang="en-US" sz="3000" b="1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Авторизация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Расчет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стоимости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Оформление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заказа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Вызов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курьера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Трекинг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посылки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груза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265" marR="0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История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заказов</a:t>
            </a:r>
            <a:r>
              <a:rPr lang="en-US" sz="2300" i="0" u="none" strike="noStrike" cap="none" dirty="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451175" y="3777163"/>
            <a:ext cx="5909400" cy="4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91F2F"/>
                </a:solidFill>
              </a:rPr>
              <a:t>Для бизнеса:</a:t>
            </a:r>
            <a:endParaRPr sz="3000">
              <a:solidFill>
                <a:schemeClr val="dk1"/>
              </a:solidFill>
            </a:endParaRPr>
          </a:p>
          <a:p>
            <a:pPr marL="347265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>
                <a:solidFill>
                  <a:srgbClr val="091F2F"/>
                </a:solidFill>
              </a:rPr>
              <a:t>Синхронизация данных с CRM / ERP.</a:t>
            </a:r>
            <a:endParaRPr sz="3200">
              <a:solidFill>
                <a:schemeClr val="dk1"/>
              </a:solidFill>
            </a:endParaRPr>
          </a:p>
          <a:p>
            <a:pPr marL="347265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>
                <a:solidFill>
                  <a:srgbClr val="091F2F"/>
                </a:solidFill>
              </a:rPr>
              <a:t>Автоматические уведомления.</a:t>
            </a:r>
            <a:endParaRPr sz="3200">
              <a:solidFill>
                <a:schemeClr val="dk1"/>
              </a:solidFill>
            </a:endParaRPr>
          </a:p>
          <a:p>
            <a:pPr marL="347265" lvl="0" indent="-347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Arial"/>
              <a:buChar char="•"/>
            </a:pPr>
            <a:r>
              <a:rPr lang="en-US" sz="2300">
                <a:solidFill>
                  <a:srgbClr val="091F2F"/>
                </a:solidFill>
              </a:rPr>
              <a:t>Простое администрирование системы, добавление новых контактных адресов и другой корпоративной информации.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03FC00DD-0EA9-AC4F-BFDE-25D407C7A2F6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07;p16">
            <a:extLst>
              <a:ext uri="{FF2B5EF4-FFF2-40B4-BE49-F238E27FC236}">
                <a16:creationId xmlns:a16="http://schemas.microsoft.com/office/drawing/2014/main" id="{2404787C-10DA-D24A-8C32-D48660322C06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" name="Google Shape;108;p16" descr="logo.png">
            <a:extLst>
              <a:ext uri="{FF2B5EF4-FFF2-40B4-BE49-F238E27FC236}">
                <a16:creationId xmlns:a16="http://schemas.microsoft.com/office/drawing/2014/main" id="{034ECF8C-CCC2-7745-90E8-C15627B18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8E598D60-E161-794A-A601-A221CF35B13A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ctrTitle" idx="4294967295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Концепция сайта</a:t>
            </a:r>
            <a:endParaRPr sz="5500" b="1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4294967295"/>
          </p:nvPr>
        </p:nvSpPr>
        <p:spPr>
          <a:xfrm>
            <a:off x="589800" y="3503525"/>
            <a:ext cx="79620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6406" marR="0" lvl="0" indent="-456406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Промо-страница, описывающая услуги и преимущества компании, – для новых заказчиков, еще не имеющих опыта работы с «B2B Delivery».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6406" marR="0" lvl="0" indent="-456406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Arial"/>
              <a:buAutoNum type="arabicPeriod"/>
            </a:pPr>
            <a:r>
              <a:rPr lang="en-US" sz="2300" i="0" u="none" strike="noStrike" cap="none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Личный кабинет – для уже авторизованных текущих заказчиков.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4294967295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Arial"/>
                <a:ea typeface="Arial"/>
                <a:cs typeface="Arial"/>
                <a:sym typeface="Arial"/>
              </a:rPr>
              <a:t>Мы сформировали предварительную концепцию сайта, исходя из которой логически он будет поделен на 2 части: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91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88675" y="6148025"/>
            <a:ext cx="75621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</a:rPr>
              <a:t>Пример реализации 1-й части вы можете видеть </a:t>
            </a:r>
            <a:endParaRPr sz="2300">
              <a:solidFill>
                <a:srgbClr val="091F2F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</a:rPr>
              <a:t>на следующем слайде.</a:t>
            </a:r>
            <a:endParaRPr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4BA3706E-9D8D-634D-A366-38305D452C66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07;p16">
            <a:extLst>
              <a:ext uri="{FF2B5EF4-FFF2-40B4-BE49-F238E27FC236}">
                <a16:creationId xmlns:a16="http://schemas.microsoft.com/office/drawing/2014/main" id="{9D98A888-6F6A-6D4A-92DE-D111C63DD424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" name="Google Shape;108;p16" descr="logo.png">
            <a:extLst>
              <a:ext uri="{FF2B5EF4-FFF2-40B4-BE49-F238E27FC236}">
                <a16:creationId xmlns:a16="http://schemas.microsoft.com/office/drawing/2014/main" id="{71F37D53-2C92-C04A-A043-B22E03398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9;p16">
            <a:extLst>
              <a:ext uri="{FF2B5EF4-FFF2-40B4-BE49-F238E27FC236}">
                <a16:creationId xmlns:a16="http://schemas.microsoft.com/office/drawing/2014/main" id="{FEB1E4E0-F429-7A40-B253-56C9BC66B791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2"/>
          <p:cNvGrpSpPr/>
          <p:nvPr/>
        </p:nvGrpSpPr>
        <p:grpSpPr>
          <a:xfrm>
            <a:off x="1888452" y="1800439"/>
            <a:ext cx="11092247" cy="7625923"/>
            <a:chOff x="0" y="-187135"/>
            <a:chExt cx="11584593" cy="7964410"/>
          </a:xfrm>
        </p:grpSpPr>
        <p:pic>
          <p:nvPicPr>
            <p:cNvPr id="178" name="Google Shape;178;p22" descr="Браузер Пустой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187135"/>
              <a:ext cx="11584593" cy="796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2"/>
            <p:cNvSpPr/>
            <p:nvPr/>
          </p:nvSpPr>
          <p:spPr>
            <a:xfrm>
              <a:off x="339989" y="1586286"/>
              <a:ext cx="1276673" cy="410682"/>
            </a:xfrm>
            <a:prstGeom prst="rect">
              <a:avLst/>
            </a:prstGeom>
            <a:noFill/>
            <a:ln w="25400" cap="flat" cmpd="sng">
              <a:solidFill>
                <a:srgbClr val="D6D5D5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800"/>
                <a:buFont typeface="Montserrat"/>
                <a:buNone/>
              </a:pPr>
              <a:r>
                <a:rPr lang="en-US" b="0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Логотип</a:t>
              </a:r>
              <a:endParaRPr/>
            </a:p>
          </p:txBody>
        </p:sp>
        <p:sp>
          <p:nvSpPr>
            <p:cNvPr id="180" name="Google Shape;180;p22"/>
            <p:cNvSpPr txBox="1"/>
            <p:nvPr/>
          </p:nvSpPr>
          <p:spPr>
            <a:xfrm>
              <a:off x="1964215" y="1620180"/>
              <a:ext cx="116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Главная</a:t>
              </a:r>
              <a:endParaRPr/>
            </a:p>
          </p:txBody>
        </p:sp>
        <p:sp>
          <p:nvSpPr>
            <p:cNvPr id="181" name="Google Shape;181;p22"/>
            <p:cNvSpPr txBox="1"/>
            <p:nvPr/>
          </p:nvSpPr>
          <p:spPr>
            <a:xfrm>
              <a:off x="3315048" y="1620180"/>
              <a:ext cx="10143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Услуги</a:t>
              </a:r>
              <a:endParaRPr/>
            </a:p>
          </p:txBody>
        </p:sp>
        <p:sp>
          <p:nvSpPr>
            <p:cNvPr id="182" name="Google Shape;182;p22"/>
            <p:cNvSpPr txBox="1"/>
            <p:nvPr/>
          </p:nvSpPr>
          <p:spPr>
            <a:xfrm>
              <a:off x="4329362" y="1620180"/>
              <a:ext cx="1560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 компании</a:t>
              </a: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5889451" y="1620180"/>
              <a:ext cx="1375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500"/>
                <a:buFont typeface="Montserrat"/>
                <a:buNone/>
              </a:pPr>
              <a:r>
                <a:rPr lang="en-US" b="1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Контакты</a:t>
              </a: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7054289" y="1620180"/>
              <a:ext cx="21537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Montserrat"/>
                <a:buNone/>
              </a:pPr>
              <a:r>
                <a:rPr lang="en-US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Личный кабинет</a:t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39989" y="2208908"/>
              <a:ext cx="8867700" cy="4089300"/>
            </a:xfrm>
            <a:prstGeom prst="rect">
              <a:avLst/>
            </a:prstGeom>
            <a:solidFill>
              <a:srgbClr val="F8F7F9"/>
            </a:solidFill>
            <a:ln w="25400" cap="flat" cmpd="sng">
              <a:solidFill>
                <a:srgbClr val="D6D5D5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9292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92929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Слайдер</a:t>
              </a:r>
              <a:endParaRPr/>
            </a:p>
          </p:txBody>
        </p:sp>
      </p:grpSp>
      <p:sp>
        <p:nvSpPr>
          <p:cNvPr id="186" name="Google Shape;186;p22"/>
          <p:cNvSpPr txBox="1">
            <a:spLocks noGrp="1"/>
          </p:cNvSpPr>
          <p:nvPr>
            <p:ph type="ctrTitle" idx="4294967295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Концепция</a:t>
            </a:r>
            <a:r>
              <a:rPr lang="en-US" sz="5500" b="1" dirty="0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b="1" dirty="0" err="1">
                <a:solidFill>
                  <a:srgbClr val="071F2E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endParaRPr sz="5500" b="1" dirty="0">
              <a:solidFill>
                <a:srgbClr val="071F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4294967295"/>
          </p:nvPr>
        </p:nvSpPr>
        <p:spPr>
          <a:xfrm>
            <a:off x="7359125" y="832275"/>
            <a:ext cx="5057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6;p16">
            <a:extLst>
              <a:ext uri="{FF2B5EF4-FFF2-40B4-BE49-F238E27FC236}">
                <a16:creationId xmlns:a16="http://schemas.microsoft.com/office/drawing/2014/main" id="{6642A1BF-B491-754D-AA41-4D3DCA179770}"/>
              </a:ext>
            </a:extLst>
          </p:cNvPr>
          <p:cNvSpPr/>
          <p:nvPr/>
        </p:nvSpPr>
        <p:spPr>
          <a:xfrm rot="-5400000">
            <a:off x="6074949" y="2816610"/>
            <a:ext cx="864000" cy="130320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07;p16">
            <a:extLst>
              <a:ext uri="{FF2B5EF4-FFF2-40B4-BE49-F238E27FC236}">
                <a16:creationId xmlns:a16="http://schemas.microsoft.com/office/drawing/2014/main" id="{59980F65-F47F-6F4D-8948-90C2004EB7DE}"/>
              </a:ext>
            </a:extLst>
          </p:cNvPr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lang="en-US" sz="1500" i="0" u="none" strike="noStrike" cap="none">
                <a:solidFill>
                  <a:srgbClr val="FFFFFF"/>
                </a:solidFill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" name="Google Shape;108;p16" descr="logo.png">
            <a:extLst>
              <a:ext uri="{FF2B5EF4-FFF2-40B4-BE49-F238E27FC236}">
                <a16:creationId xmlns:a16="http://schemas.microsoft.com/office/drawing/2014/main" id="{B2B03624-C002-B74F-8098-B0DF7C7020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549" t="40479" r="62392" b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9;p16">
            <a:extLst>
              <a:ext uri="{FF2B5EF4-FFF2-40B4-BE49-F238E27FC236}">
                <a16:creationId xmlns:a16="http://schemas.microsoft.com/office/drawing/2014/main" id="{A8F7BBD5-E479-9949-A629-B5B4A959395B}"/>
              </a:ext>
            </a:extLst>
          </p:cNvPr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 dirty="0">
                <a:solidFill>
                  <a:srgbClr val="37C6F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info@proactivity.ru</a:t>
            </a:r>
            <a:r>
              <a:rPr lang="en-US" sz="1500" dirty="0">
                <a:solidFill>
                  <a:srgbClr val="37C6F2"/>
                </a:solidFill>
              </a:rPr>
              <a:t> </a:t>
            </a:r>
            <a:endParaRPr sz="1500" dirty="0">
              <a:solidFill>
                <a:srgbClr val="37C6F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1069</Words>
  <Application>Microsoft Macintosh PowerPoint</Application>
  <PresentationFormat>Произвольный</PresentationFormat>
  <Paragraphs>223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Proxima Nova</vt:lpstr>
      <vt:lpstr>Arial</vt:lpstr>
      <vt:lpstr>Montserrat</vt:lpstr>
      <vt:lpstr>Helvetica Neue</vt:lpstr>
      <vt:lpstr>Helvetica Neue Light</vt:lpstr>
      <vt:lpstr>White</vt:lpstr>
      <vt:lpstr>Разработка сайта для компании  «B2B Delivery»</vt:lpstr>
      <vt:lpstr>Содержание</vt:lpstr>
      <vt:lpstr>О нас</vt:lpstr>
      <vt:lpstr>Задача</vt:lpstr>
      <vt:lpstr>Маркетинговый анализ</vt:lpstr>
      <vt:lpstr>Маркетинговый анализ</vt:lpstr>
      <vt:lpstr>Маркетинговый анализ</vt:lpstr>
      <vt:lpstr>Концепция сайта</vt:lpstr>
      <vt:lpstr>Концепция сайта</vt:lpstr>
      <vt:lpstr>Идеи для реализации</vt:lpstr>
      <vt:lpstr>Состав работ</vt:lpstr>
      <vt:lpstr>Технологии</vt:lpstr>
      <vt:lpstr>Проектная команда</vt:lpstr>
      <vt:lpstr>Проектная команда</vt:lpstr>
      <vt:lpstr>Наш опыт</vt:lpstr>
      <vt:lpstr>Наши клиенты</vt:lpstr>
      <vt:lpstr>Отзывы</vt:lpstr>
      <vt:lpstr>Награды</vt:lpstr>
      <vt:lpstr>Отвечаем на вопросы</vt:lpstr>
      <vt:lpstr>Условия работы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сайта для компании  «B2B Delivery»</dc:title>
  <cp:lastModifiedBy>Пользователь Microsoft Office</cp:lastModifiedBy>
  <cp:revision>4</cp:revision>
  <dcterms:modified xsi:type="dcterms:W3CDTF">2020-07-13T12:42:56Z</dcterms:modified>
</cp:coreProperties>
</file>